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4"/>
  </p:sldMasterIdLst>
  <p:notesMasterIdLst>
    <p:notesMasterId r:id="rId15"/>
  </p:notesMasterIdLst>
  <p:handoutMasterIdLst>
    <p:handoutMasterId r:id="rId16"/>
  </p:handoutMasterIdLst>
  <p:sldIdLst>
    <p:sldId id="258" r:id="rId5"/>
    <p:sldId id="267" r:id="rId6"/>
    <p:sldId id="259" r:id="rId7"/>
    <p:sldId id="260" r:id="rId8"/>
    <p:sldId id="262" r:id="rId9"/>
    <p:sldId id="263" r:id="rId10"/>
    <p:sldId id="264" r:id="rId11"/>
    <p:sldId id="268" r:id="rId12"/>
    <p:sldId id="270" r:id="rId13"/>
    <p:sldId id="265" r:id="rId14"/>
  </p:sldIdLst>
  <p:sldSz cx="9144000" cy="6858000" type="screen4x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orient="horz" pos="3792" userDrawn="1">
          <p15:clr>
            <a:srgbClr val="A4A3A4"/>
          </p15:clr>
        </p15:guide>
        <p15:guide id="4" orient="horz" pos="336" userDrawn="1">
          <p15:clr>
            <a:srgbClr val="A4A3A4"/>
          </p15:clr>
        </p15:guide>
        <p15:guide id="5" orient="horz" pos="1920" userDrawn="1">
          <p15:clr>
            <a:srgbClr val="A4A3A4"/>
          </p15:clr>
        </p15:guide>
        <p15:guide id="6" orient="horz" pos="3984" userDrawn="1">
          <p15:clr>
            <a:srgbClr val="A4A3A4"/>
          </p15:clr>
        </p15:guide>
        <p15:guide id="7" orient="horz" pos="1152" userDrawn="1">
          <p15:clr>
            <a:srgbClr val="A4A3A4"/>
          </p15:clr>
        </p15:guide>
        <p15:guide id="8" pos="2880" userDrawn="1">
          <p15:clr>
            <a:srgbClr val="A4A3A4"/>
          </p15:clr>
        </p15:guide>
        <p15:guide id="9" pos="521" userDrawn="1">
          <p15:clr>
            <a:srgbClr val="A4A3A4"/>
          </p15:clr>
        </p15:guide>
        <p15:guide id="10" pos="5257" userDrawn="1">
          <p15:clr>
            <a:srgbClr val="A4A3A4"/>
          </p15:clr>
        </p15:guide>
        <p15:guide id="11" pos="4608" userDrawn="1">
          <p15:clr>
            <a:srgbClr val="A4A3A4"/>
          </p15:clr>
        </p15:guide>
        <p15:guide id="12" pos="2448" userDrawn="1">
          <p15:clr>
            <a:srgbClr val="A4A3A4"/>
          </p15:clr>
        </p15:guide>
        <p15:guide id="13" pos="5545" userDrawn="1">
          <p15:clr>
            <a:srgbClr val="A4A3A4"/>
          </p15:clr>
        </p15:guide>
        <p15:guide id="14" pos="27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9D51"/>
    <a:srgbClr val="A1C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0107" autoAdjust="0"/>
  </p:normalViewPr>
  <p:slideViewPr>
    <p:cSldViewPr showGuides="1">
      <p:cViewPr varScale="1">
        <p:scale>
          <a:sx n="114" d="100"/>
          <a:sy n="114" d="100"/>
        </p:scale>
        <p:origin x="5682" y="96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2880"/>
        <p:guide pos="521"/>
        <p:guide pos="5257"/>
        <p:guide pos="4608"/>
        <p:guide pos="2448"/>
        <p:guide pos="5545"/>
        <p:guide pos="27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13" d="100"/>
          <a:sy n="113" d="100"/>
        </p:scale>
        <p:origin x="783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Gaskell" userId="90fefa4e-ac9b-4e4c-91a6-0831a7cbd332" providerId="ADAL" clId="{22B00D5F-0407-4500-B0CC-15A8F6F6036B}"/>
    <pc:docChg chg="delSld modSld">
      <pc:chgData name="Jason Gaskell" userId="90fefa4e-ac9b-4e4c-91a6-0831a7cbd332" providerId="ADAL" clId="{22B00D5F-0407-4500-B0CC-15A8F6F6036B}" dt="2023-09-29T12:41:24.970" v="5" actId="6549"/>
      <pc:docMkLst>
        <pc:docMk/>
      </pc:docMkLst>
      <pc:sldChg chg="modNotesTx">
        <pc:chgData name="Jason Gaskell" userId="90fefa4e-ac9b-4e4c-91a6-0831a7cbd332" providerId="ADAL" clId="{22B00D5F-0407-4500-B0CC-15A8F6F6036B}" dt="2023-09-29T12:41:24.970" v="5" actId="6549"/>
        <pc:sldMkLst>
          <pc:docMk/>
          <pc:sldMk cId="1637310646" sldId="258"/>
        </pc:sldMkLst>
      </pc:sldChg>
      <pc:sldChg chg="modNotes">
        <pc:chgData name="Jason Gaskell" userId="90fefa4e-ac9b-4e4c-91a6-0831a7cbd332" providerId="ADAL" clId="{22B00D5F-0407-4500-B0CC-15A8F6F6036B}" dt="2023-09-29T12:40:44.334" v="0" actId="6549"/>
        <pc:sldMkLst>
          <pc:docMk/>
          <pc:sldMk cId="3297093122" sldId="265"/>
        </pc:sldMkLst>
      </pc:sldChg>
      <pc:sldChg chg="modNotesTx">
        <pc:chgData name="Jason Gaskell" userId="90fefa4e-ac9b-4e4c-91a6-0831a7cbd332" providerId="ADAL" clId="{22B00D5F-0407-4500-B0CC-15A8F6F6036B}" dt="2023-09-29T12:41:21.126" v="4" actId="6549"/>
        <pc:sldMkLst>
          <pc:docMk/>
          <pc:sldMk cId="1311306470" sldId="267"/>
        </pc:sldMkLst>
      </pc:sldChg>
      <pc:sldChg chg="modNotesTx">
        <pc:chgData name="Jason Gaskell" userId="90fefa4e-ac9b-4e4c-91a6-0831a7cbd332" providerId="ADAL" clId="{22B00D5F-0407-4500-B0CC-15A8F6F6036B}" dt="2023-09-29T12:41:10.867" v="3" actId="6549"/>
        <pc:sldMkLst>
          <pc:docMk/>
          <pc:sldMk cId="4004316792" sldId="268"/>
        </pc:sldMkLst>
      </pc:sldChg>
      <pc:sldChg chg="modNotes">
        <pc:chgData name="Jason Gaskell" userId="90fefa4e-ac9b-4e4c-91a6-0831a7cbd332" providerId="ADAL" clId="{22B00D5F-0407-4500-B0CC-15A8F6F6036B}" dt="2023-09-29T12:40:49.957" v="1" actId="6549"/>
        <pc:sldMkLst>
          <pc:docMk/>
          <pc:sldMk cId="1294749662" sldId="270"/>
        </pc:sldMkLst>
      </pc:sldChg>
      <pc:sldChg chg="del">
        <pc:chgData name="Jason Gaskell" userId="90fefa4e-ac9b-4e4c-91a6-0831a7cbd332" providerId="ADAL" clId="{22B00D5F-0407-4500-B0CC-15A8F6F6036B}" dt="2023-09-29T12:41:00.102" v="2" actId="47"/>
        <pc:sldMkLst>
          <pc:docMk/>
          <pc:sldMk cId="344897081" sldId="27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24CE221E-83ED-4F6C-BA5F-3F9E6FDB6953}" type="datetimeFigureOut">
              <a:rPr lang="en-US"/>
              <a:t>9/29/2023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A4CBEF8-5CDE-472B-839B-B8BB0C88100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97853E5F-CE67-483C-A264-F17AC70E9CA2}" type="datetimeFigureOut">
              <a:rPr lang="en-US"/>
              <a:t>9/29/2023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BB98AFB-CB0D-4DFE-87B9-B4B0D0DE73C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98AFB-CB0D-4DFE-87B9-B4B0D0DE73C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0093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98AFB-CB0D-4DFE-87B9-B4B0D0DE73CD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87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98AFB-CB0D-4DFE-87B9-B4B0D0DE73CD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701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98AFB-CB0D-4DFE-87B9-B4B0D0DE73CD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205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98AFB-CB0D-4DFE-87B9-B4B0D0DE73CD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2527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98AFB-CB0D-4DFE-87B9-B4B0D0DE73CD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0669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98AFB-CB0D-4DFE-87B9-B4B0D0DE73CD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951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98AFB-CB0D-4DFE-87B9-B4B0D0DE73CD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303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98AFB-CB0D-4DFE-87B9-B4B0D0DE73CD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8929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98AFB-CB0D-4DFE-87B9-B4B0D0DE73CD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255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9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819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8604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89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6938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503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69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69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11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41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2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01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28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1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38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0DD5-3F1B-49A3-AE37-2A8FD15ACC5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3045-4362-44BB-A867-C49F2EF00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3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FA9E5-6744-4841-888F-9E7CC0C2B7EC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57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blog.pcragency.com/blog/bid/278412/Best-Practices-for-Effective-Calls-to-Acti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hvillage.co.za/2013/11/high-cost-living-south-africa-limits-ability-sav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ruralhealthinfo.org/topics/rural-health-recruitment-retentio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td.de/finanzen/aktien-und-maerkte/inflation-usa-aktuell-verbraucherpreise-august-vor-fed-zinssitzun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eebridgeinc.com/therippleeffec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allpapercave.com/pound-wallpaper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guardian-angel-reading.com/blog-of-the-angels/use-crystal-ball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438" y="609600"/>
            <a:ext cx="5730737" cy="1320800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/>
              <a:t>VCFS Cost of Living Workshop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C5F42F0-6817-68F8-36DF-92DBE0E893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8438" y="2308927"/>
            <a:ext cx="5730737" cy="3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1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Some Calls to Action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A94528-DFBA-ABC8-D44C-844C667777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VCFS</a:t>
            </a:r>
          </a:p>
          <a:p>
            <a:pPr lvl="1"/>
            <a:r>
              <a:rPr lang="en-GB" sz="1400" dirty="0"/>
              <a:t>Risk management</a:t>
            </a:r>
          </a:p>
          <a:p>
            <a:pPr lvl="1"/>
            <a:r>
              <a:rPr lang="en-GB" sz="1400" dirty="0"/>
              <a:t>Seek in-kind support</a:t>
            </a:r>
          </a:p>
          <a:p>
            <a:pPr lvl="1"/>
            <a:r>
              <a:rPr lang="en-GB" sz="1400" dirty="0"/>
              <a:t>Economies of scale</a:t>
            </a:r>
          </a:p>
          <a:p>
            <a:pPr lvl="1"/>
            <a:r>
              <a:rPr lang="en-GB" sz="1400" dirty="0"/>
              <a:t>Salary and non-salary benefits review</a:t>
            </a:r>
          </a:p>
          <a:p>
            <a:pPr lvl="1"/>
            <a:r>
              <a:rPr lang="en-GB" sz="1400" dirty="0"/>
              <a:t>Approach funders with evidence</a:t>
            </a:r>
          </a:p>
          <a:p>
            <a:pPr lvl="1"/>
            <a:r>
              <a:rPr lang="en-GB" sz="1400" dirty="0"/>
              <a:t>FCR model</a:t>
            </a:r>
          </a:p>
          <a:p>
            <a:pPr lvl="1"/>
            <a:r>
              <a:rPr lang="en-GB" sz="1400" dirty="0"/>
              <a:t>Shout!</a:t>
            </a:r>
          </a:p>
          <a:p>
            <a:pPr lvl="1"/>
            <a:endParaRPr lang="en-GB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2571A0-160A-79AE-AD8B-F2263218EE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57314" y="4653136"/>
            <a:ext cx="2004258" cy="20425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53006E-5CAF-EB82-0A4C-DAAD3ED7E0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1600" dirty="0"/>
              <a:t>Funders</a:t>
            </a:r>
          </a:p>
          <a:p>
            <a:pPr lvl="1"/>
            <a:r>
              <a:rPr lang="en-GB" sz="1400" dirty="0"/>
              <a:t>Automatic COL increase</a:t>
            </a:r>
          </a:p>
          <a:p>
            <a:pPr lvl="1"/>
            <a:r>
              <a:rPr lang="en-GB" sz="1400" dirty="0"/>
              <a:t>Redefine outputs</a:t>
            </a:r>
          </a:p>
          <a:p>
            <a:pPr lvl="1"/>
            <a:r>
              <a:rPr lang="en-GB" sz="1400" dirty="0"/>
              <a:t>Offer in-kind support</a:t>
            </a:r>
          </a:p>
          <a:p>
            <a:pPr lvl="1"/>
            <a:r>
              <a:rPr lang="en-GB" sz="1400" dirty="0"/>
              <a:t>Ensure recipients have robust FCR with inflationary increments</a:t>
            </a:r>
          </a:p>
          <a:p>
            <a:pPr lvl="1"/>
            <a:r>
              <a:rPr lang="en-GB" sz="1400" dirty="0"/>
              <a:t>Recognise that pressure is unevenly spread</a:t>
            </a:r>
          </a:p>
          <a:p>
            <a:r>
              <a:rPr lang="en-GB" sz="1600" dirty="0"/>
              <a:t>Voters</a:t>
            </a:r>
          </a:p>
          <a:p>
            <a:pPr lvl="1"/>
            <a:r>
              <a:rPr lang="en-GB" sz="1400" dirty="0"/>
              <a:t>Lobby your MP</a:t>
            </a:r>
          </a:p>
        </p:txBody>
      </p:sp>
    </p:spTree>
    <p:extLst>
      <p:ext uri="{BB962C8B-B14F-4D97-AF65-F5344CB8AC3E}">
        <p14:creationId xmlns:p14="http://schemas.microsoft.com/office/powerpoint/2010/main" val="329709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Some Context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A94528-DFBA-ABC8-D44C-844C667777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Context</a:t>
            </a:r>
          </a:p>
          <a:p>
            <a:pPr lvl="1"/>
            <a:r>
              <a:rPr lang="en-GB" dirty="0"/>
              <a:t>New economic pressures not felt for decades</a:t>
            </a:r>
          </a:p>
          <a:p>
            <a:pPr lvl="1"/>
            <a:r>
              <a:rPr lang="en-GB" dirty="0"/>
              <a:t>Healthy VCFS needed</a:t>
            </a:r>
          </a:p>
          <a:p>
            <a:pPr lvl="1"/>
            <a:r>
              <a:rPr lang="en-GB" dirty="0"/>
              <a:t>Covid Legacy</a:t>
            </a:r>
          </a:p>
          <a:p>
            <a:pPr lvl="1"/>
            <a:r>
              <a:rPr lang="en-GB" dirty="0"/>
              <a:t>More demand</a:t>
            </a:r>
          </a:p>
          <a:p>
            <a:pPr lvl="1"/>
            <a:r>
              <a:rPr lang="en-GB" dirty="0"/>
              <a:t>More complexity</a:t>
            </a:r>
          </a:p>
          <a:p>
            <a:pPr lvl="1"/>
            <a:r>
              <a:rPr lang="en-GB" dirty="0"/>
              <a:t>Situation evolving rapidly</a:t>
            </a:r>
          </a:p>
          <a:p>
            <a:pPr lvl="1"/>
            <a:r>
              <a:rPr lang="en-GB" dirty="0"/>
              <a:t>Rate of </a:t>
            </a:r>
            <a:r>
              <a:rPr lang="en-GB" dirty="0" err="1"/>
              <a:t>CoL</a:t>
            </a:r>
            <a:r>
              <a:rPr lang="en-GB" dirty="0"/>
              <a:t> increase is slowing, but still rising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D9574F-4049-B7A9-8481-FE0F1DDDE3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lvl="1"/>
            <a:endParaRPr lang="en-GB" dirty="0"/>
          </a:p>
          <a:p>
            <a:pPr lvl="1"/>
            <a:r>
              <a:rPr lang="en-GB" dirty="0"/>
              <a:t>Sector coping well </a:t>
            </a:r>
            <a:r>
              <a:rPr lang="en-GB" b="1" i="1" dirty="0">
                <a:solidFill>
                  <a:srgbClr val="729D51"/>
                </a:solidFill>
              </a:rPr>
              <a:t>on average</a:t>
            </a:r>
            <a:endParaRPr lang="en-GB" b="1" dirty="0">
              <a:solidFill>
                <a:srgbClr val="729D51"/>
              </a:solidFill>
            </a:endParaRPr>
          </a:p>
          <a:p>
            <a:pPr lvl="1"/>
            <a:r>
              <a:rPr lang="en-GB" dirty="0"/>
              <a:t>Many struggling through no fault of their own</a:t>
            </a:r>
          </a:p>
          <a:p>
            <a:pPr lvl="1"/>
            <a:r>
              <a:rPr lang="en-GB" dirty="0"/>
              <a:t>Small community groups (fewer overheads, no staff costs) better placed to weather the storm</a:t>
            </a:r>
          </a:p>
          <a:p>
            <a:pPr lvl="1"/>
            <a:r>
              <a:rPr lang="en-GB" dirty="0"/>
              <a:t>Larger organisations (employing staff, greater overheads) facing greater challenges</a:t>
            </a:r>
          </a:p>
          <a:p>
            <a:endParaRPr lang="en-GB" dirty="0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7356B206-8E9D-42D5-271E-EE589C647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49280" y="188640"/>
            <a:ext cx="3131840" cy="20780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130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Recruitment and Retention – Staff and Volunteers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A94528-DFBA-ABC8-D44C-844C667777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Recruitment of staff increasingly difficult and salary driven.</a:t>
            </a:r>
          </a:p>
          <a:p>
            <a:r>
              <a:rPr lang="en-GB" dirty="0"/>
              <a:t>Part time/full time balance shifting</a:t>
            </a:r>
          </a:p>
          <a:p>
            <a:r>
              <a:rPr lang="en-GB" dirty="0"/>
              <a:t>More staff moving for money</a:t>
            </a:r>
          </a:p>
          <a:p>
            <a:r>
              <a:rPr lang="en-GB" dirty="0"/>
              <a:t>More volunteers having to work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D9574F-4049-B7A9-8481-FE0F1DDDE3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Salaries having to increase (2-10%)</a:t>
            </a:r>
          </a:p>
          <a:p>
            <a:r>
              <a:rPr lang="en-GB" dirty="0"/>
              <a:t>One-off Cost of Living payments</a:t>
            </a:r>
          </a:p>
          <a:p>
            <a:r>
              <a:rPr lang="en-GB" dirty="0"/>
              <a:t>Non-cash benefits eg training being looked at</a:t>
            </a:r>
          </a:p>
        </p:txBody>
      </p:sp>
      <p:pic>
        <p:nvPicPr>
          <p:cNvPr id="8" name="Picture 7" descr="Close-up of a gear with words&#10;&#10;Description automatically generated">
            <a:extLst>
              <a:ext uri="{FF2B5EF4-FFF2-40B4-BE49-F238E27FC236}">
                <a16:creationId xmlns:a16="http://schemas.microsoft.com/office/drawing/2014/main" id="{CF2387F1-1641-B8EB-FE3B-23882AEBB2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148064" y="4666578"/>
            <a:ext cx="3882652" cy="2031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406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Rising Costs for Good and Services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A94528-DFBA-ABC8-D44C-844C667777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Energy costs continue to rise</a:t>
            </a:r>
          </a:p>
          <a:p>
            <a:r>
              <a:rPr lang="en-GB" sz="1600" dirty="0"/>
              <a:t>Other costs continue to rise</a:t>
            </a:r>
          </a:p>
          <a:p>
            <a:r>
              <a:rPr lang="en-GB" sz="1600" dirty="0"/>
              <a:t>Maintenance costs rising and harder to find contractors</a:t>
            </a:r>
          </a:p>
          <a:p>
            <a:r>
              <a:rPr lang="en-GB" sz="1600" dirty="0"/>
              <a:t>Harder to carry out capital projects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D9574F-4049-B7A9-8481-FE0F1DDDE3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Some are passing on costs to service users</a:t>
            </a:r>
          </a:p>
          <a:p>
            <a:r>
              <a:rPr lang="en-GB" sz="1600" dirty="0"/>
              <a:t>Some are accelerating move to energy efficiency measures, including renewables</a:t>
            </a:r>
          </a:p>
          <a:p>
            <a:r>
              <a:rPr lang="en-GB" sz="1600" dirty="0"/>
              <a:t>Some are training staff to carry out functions previously outsourced</a:t>
            </a:r>
          </a:p>
        </p:txBody>
      </p:sp>
      <p:pic>
        <p:nvPicPr>
          <p:cNvPr id="4" name="Picture 3" descr="A red arrow going up with shopping carts&#10;&#10;Description automatically generated">
            <a:extLst>
              <a:ext uri="{FF2B5EF4-FFF2-40B4-BE49-F238E27FC236}">
                <a16:creationId xmlns:a16="http://schemas.microsoft.com/office/drawing/2014/main" id="{F930FA02-9A0F-27F3-F4DD-DA527BFD08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162667" y="4869160"/>
            <a:ext cx="2862536" cy="1907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738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Impact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A94528-DFBA-ABC8-D44C-844C667777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Service reductions and cancellations</a:t>
            </a:r>
          </a:p>
          <a:p>
            <a:r>
              <a:rPr lang="en-GB" dirty="0"/>
              <a:t>Passing on costs to service users</a:t>
            </a:r>
          </a:p>
          <a:p>
            <a:r>
              <a:rPr lang="en-GB" dirty="0"/>
              <a:t>Increase in demand for services, more complex needs and more people needing help for the first time</a:t>
            </a:r>
          </a:p>
        </p:txBody>
      </p:sp>
      <p:pic>
        <p:nvPicPr>
          <p:cNvPr id="9" name="Content Placeholder 8" descr="A close-up of a drop of water&#10;&#10;Description automatically generated">
            <a:extLst>
              <a:ext uri="{FF2B5EF4-FFF2-40B4-BE49-F238E27FC236}">
                <a16:creationId xmlns:a16="http://schemas.microsoft.com/office/drawing/2014/main" id="{35955CED-2F06-9553-1933-6BA8C0F75F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70562" y="4581128"/>
            <a:ext cx="3089275" cy="2046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156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Response So Far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A94528-DFBA-ABC8-D44C-844C667777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Spending reserves</a:t>
            </a:r>
          </a:p>
          <a:p>
            <a:r>
              <a:rPr lang="en-GB" dirty="0"/>
              <a:t>Additional fundraising</a:t>
            </a:r>
          </a:p>
          <a:p>
            <a:r>
              <a:rPr lang="en-GB" dirty="0"/>
              <a:t>Renegotiating</a:t>
            </a:r>
          </a:p>
          <a:p>
            <a:r>
              <a:rPr lang="en-GB" dirty="0"/>
              <a:t>Implementing fees</a:t>
            </a:r>
          </a:p>
          <a:p>
            <a:r>
              <a:rPr lang="en-GB" dirty="0"/>
              <a:t>Cost cutting</a:t>
            </a:r>
          </a:p>
          <a:p>
            <a:pPr lvl="1"/>
            <a:endParaRPr lang="en-GB" dirty="0"/>
          </a:p>
        </p:txBody>
      </p:sp>
      <p:pic>
        <p:nvPicPr>
          <p:cNvPr id="8" name="Content Placeholder 7" descr="A close up of a coin&#10;&#10;Description automatically generated">
            <a:extLst>
              <a:ext uri="{FF2B5EF4-FFF2-40B4-BE49-F238E27FC236}">
                <a16:creationId xmlns:a16="http://schemas.microsoft.com/office/drawing/2014/main" id="{006D7F9E-524E-0140-7E4D-7896E92F1D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364088" y="4337130"/>
            <a:ext cx="3089275" cy="1930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61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Future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A94528-DFBA-ABC8-D44C-844C667777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Most are expecting it to get worse</a:t>
            </a:r>
          </a:p>
          <a:p>
            <a:r>
              <a:rPr lang="en-GB" dirty="0"/>
              <a:t>Most expect to shrink but survive</a:t>
            </a:r>
          </a:p>
          <a:p>
            <a:pPr lvl="1"/>
            <a:endParaRPr lang="en-GB" dirty="0"/>
          </a:p>
        </p:txBody>
      </p:sp>
      <p:pic>
        <p:nvPicPr>
          <p:cNvPr id="12" name="Content Placeholder 11" descr="A pair of hands reaching out to a glass ball&#10;&#10;Description automatically generated">
            <a:extLst>
              <a:ext uri="{FF2B5EF4-FFF2-40B4-BE49-F238E27FC236}">
                <a16:creationId xmlns:a16="http://schemas.microsoft.com/office/drawing/2014/main" id="{3EAC2009-F26A-18FC-B574-511BC66D6C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157114" y="4149080"/>
            <a:ext cx="3600400" cy="2499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79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What Can We Do About It?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A94528-DFBA-ABC8-D44C-844C66777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6347714" cy="3880772"/>
          </a:xfrm>
        </p:spPr>
        <p:txBody>
          <a:bodyPr>
            <a:normAutofit/>
          </a:bodyPr>
          <a:lstStyle/>
          <a:p>
            <a:r>
              <a:rPr lang="en-GB" dirty="0"/>
              <a:t>There are flipcharts with headings around the room</a:t>
            </a:r>
          </a:p>
          <a:p>
            <a:r>
              <a:rPr lang="en-GB" dirty="0"/>
              <a:t>In pairs or small groups, consider what we can do to address the cost-of-living challenges on the flipcharts?</a:t>
            </a:r>
          </a:p>
          <a:p>
            <a:pPr lvl="2"/>
            <a:r>
              <a:rPr lang="en-GB" dirty="0"/>
              <a:t>What have you done?</a:t>
            </a:r>
          </a:p>
          <a:p>
            <a:pPr lvl="2"/>
            <a:r>
              <a:rPr lang="en-GB" dirty="0"/>
              <a:t>What have others done?</a:t>
            </a:r>
          </a:p>
          <a:p>
            <a:pPr lvl="2"/>
            <a:r>
              <a:rPr lang="en-GB" dirty="0"/>
              <a:t>Jot it down on a post-it note</a:t>
            </a:r>
          </a:p>
          <a:p>
            <a:pPr lvl="2"/>
            <a:r>
              <a:rPr lang="en-GB" dirty="0"/>
              <a:t>Stick it to the flipchart</a:t>
            </a:r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46B7D4-A16A-B857-8604-A34E94A44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3884415"/>
            <a:ext cx="4311195" cy="307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1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What Can We Do About It?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A94528-DFBA-ABC8-D44C-844C66777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6347714" cy="3880772"/>
          </a:xfrm>
        </p:spPr>
        <p:txBody>
          <a:bodyPr>
            <a:normAutofit/>
          </a:bodyPr>
          <a:lstStyle/>
          <a:p>
            <a:r>
              <a:rPr lang="en-GB" dirty="0"/>
              <a:t>I will take photos of all the flipcharts and send them to you all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474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8D3CED2213734591F14A3097B51439" ma:contentTypeVersion="18" ma:contentTypeDescription="Create a new document." ma:contentTypeScope="" ma:versionID="b4093736d4cfb31a91206d3a2cb29fd4">
  <xsd:schema xmlns:xsd="http://www.w3.org/2001/XMLSchema" xmlns:xs="http://www.w3.org/2001/XMLSchema" xmlns:p="http://schemas.microsoft.com/office/2006/metadata/properties" xmlns:ns2="e50f0395-3555-4f97-b8c0-ce14fe8f2377" xmlns:ns3="907d2526-5ef7-4852-ba13-ef2d9ddfaf1f" targetNamespace="http://schemas.microsoft.com/office/2006/metadata/properties" ma:root="true" ma:fieldsID="3b7c8a9973257b95f43eb1381562753f" ns2:_="" ns3:_="">
    <xsd:import namespace="e50f0395-3555-4f97-b8c0-ce14fe8f2377"/>
    <xsd:import namespace="907d2526-5ef7-4852-ba13-ef2d9ddfaf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klp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0f0395-3555-4f97-b8c0-ce14fe8f23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klpr" ma:index="20" nillable="true" ma:displayName="Person or Group" ma:list="UserInfo" ma:internalName="klp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0d488bc-f3d7-4c87-b121-834d4ddac6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7d2526-5ef7-4852-ba13-ef2d9ddfaf1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6b7d00a-d4da-44a8-ba5f-2ab769e9ff30}" ma:internalName="TaxCatchAll" ma:showField="CatchAllData" ma:web="907d2526-5ef7-4852-ba13-ef2d9ddfaf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07d2526-5ef7-4852-ba13-ef2d9ddfaf1f" xsi:nil="true"/>
    <klpr xmlns="e50f0395-3555-4f97-b8c0-ce14fe8f2377">
      <UserInfo>
        <DisplayName/>
        <AccountId xsi:nil="true"/>
        <AccountType/>
      </UserInfo>
    </klpr>
    <lcf76f155ced4ddcb4097134ff3c332f xmlns="e50f0395-3555-4f97-b8c0-ce14fe8f237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E648131-F998-4A2E-AAFF-BA1EDF84E653}"/>
</file>

<file path=customXml/itemProps2.xml><?xml version="1.0" encoding="utf-8"?>
<ds:datastoreItem xmlns:ds="http://schemas.openxmlformats.org/officeDocument/2006/customXml" ds:itemID="{CBD04820-D9C6-4F5B-9465-F12D66BA1B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17B103-0DCD-478B-9A0B-8471F03D495F}">
  <ds:schemaRefs>
    <ds:schemaRef ds:uri="http://purl.org/dc/elements/1.1/"/>
    <ds:schemaRef ds:uri="2e5f499c-92e1-4e1b-ab06-143f52a91f3d"/>
    <ds:schemaRef ds:uri="http://purl.org/dc/terms/"/>
    <ds:schemaRef ds:uri="bc82b370-b495-4309-afdd-97baa1e24d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920</TotalTime>
  <Words>389</Words>
  <Application>Microsoft Office PowerPoint</Application>
  <PresentationFormat>On-screen Show (4:3)</PresentationFormat>
  <Paragraphs>81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Palatino Linotype</vt:lpstr>
      <vt:lpstr>Trebuchet MS</vt:lpstr>
      <vt:lpstr>Wingdings 3</vt:lpstr>
      <vt:lpstr>Facet</vt:lpstr>
      <vt:lpstr>VCFS Cost of Living Workshop</vt:lpstr>
      <vt:lpstr>Some Context</vt:lpstr>
      <vt:lpstr>Recruitment and Retention – Staff and Volunteers</vt:lpstr>
      <vt:lpstr>Rising Costs for Good and Services</vt:lpstr>
      <vt:lpstr>The Impact</vt:lpstr>
      <vt:lpstr>The Response So Far</vt:lpstr>
      <vt:lpstr>The Future</vt:lpstr>
      <vt:lpstr>What Can We Do About It?</vt:lpstr>
      <vt:lpstr>What Can We Do About It?</vt:lpstr>
      <vt:lpstr>Some Calls to Action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Gaskell</dc:creator>
  <cp:lastModifiedBy>Jason Gaskell</cp:lastModifiedBy>
  <cp:revision>23</cp:revision>
  <cp:lastPrinted>2023-09-27T11:34:31Z</cp:lastPrinted>
  <dcterms:created xsi:type="dcterms:W3CDTF">2020-02-28T11:21:17Z</dcterms:created>
  <dcterms:modified xsi:type="dcterms:W3CDTF">2023-09-29T12:41:31Z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0x010100F28D3CED2213734591F14A3097B51439</vt:lpwstr>
  </property>
  <property fmtid="{D5CDD505-2E9C-101B-9397-08002B2CF9AE}" pid="3" name="Order">
    <vt:r8>74069400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