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84" r:id="rId3"/>
    <p:sldId id="297" r:id="rId4"/>
    <p:sldId id="260" r:id="rId5"/>
    <p:sldId id="258" r:id="rId6"/>
    <p:sldId id="285" r:id="rId7"/>
    <p:sldId id="300" r:id="rId8"/>
    <p:sldId id="301" r:id="rId9"/>
    <p:sldId id="302" r:id="rId10"/>
    <p:sldId id="303" r:id="rId11"/>
    <p:sldId id="304" r:id="rId12"/>
    <p:sldId id="298" r:id="rId13"/>
    <p:sldId id="299" r:id="rId14"/>
    <p:sldId id="269" r:id="rId15"/>
    <p:sldId id="305" r:id="rId16"/>
    <p:sldId id="306" r:id="rId17"/>
    <p:sldId id="294" r:id="rId18"/>
    <p:sldId id="296" r:id="rId19"/>
    <p:sldId id="295" r:id="rId20"/>
    <p:sldId id="307"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444CDB-731C-04DF-93B5-48AEE4704AC4}" name="Alex Hird" initials="AH" userId="S::Alex.Hird@surreycoalition.org.uk::dca25bfb-cb50-4e83-b1d8-08f76982ace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CFE3E-EA42-42E8-967A-A5C716D0DE19}" v="9" dt="2024-09-12T09:45:05.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82194"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Roberts" userId="421afb34-9ca3-4cb6-bf34-30949806c273" providerId="ADAL" clId="{911CFE3E-EA42-42E8-967A-A5C716D0DE19}"/>
    <pc:docChg chg="custSel addSld delSld modSld sldOrd">
      <pc:chgData name="Nikki Roberts" userId="421afb34-9ca3-4cb6-bf34-30949806c273" providerId="ADAL" clId="{911CFE3E-EA42-42E8-967A-A5C716D0DE19}" dt="2024-09-25T13:13:04.833" v="3894" actId="313"/>
      <pc:docMkLst>
        <pc:docMk/>
      </pc:docMkLst>
      <pc:sldChg chg="modSp mod modNotesTx">
        <pc:chgData name="Nikki Roberts" userId="421afb34-9ca3-4cb6-bf34-30949806c273" providerId="ADAL" clId="{911CFE3E-EA42-42E8-967A-A5C716D0DE19}" dt="2024-09-11T11:30:48.208" v="148" actId="6549"/>
        <pc:sldMkLst>
          <pc:docMk/>
          <pc:sldMk cId="269838202" sldId="258"/>
        </pc:sldMkLst>
        <pc:spChg chg="mod">
          <ac:chgData name="Nikki Roberts" userId="421afb34-9ca3-4cb6-bf34-30949806c273" providerId="ADAL" clId="{911CFE3E-EA42-42E8-967A-A5C716D0DE19}" dt="2024-09-11T11:17:18.244" v="143" actId="20577"/>
          <ac:spMkLst>
            <pc:docMk/>
            <pc:sldMk cId="269838202" sldId="258"/>
            <ac:spMk id="2" creationId="{228EE366-8506-FF25-34F9-F2222CD7D72C}"/>
          </ac:spMkLst>
        </pc:spChg>
        <pc:spChg chg="mod">
          <ac:chgData name="Nikki Roberts" userId="421afb34-9ca3-4cb6-bf34-30949806c273" providerId="ADAL" clId="{911CFE3E-EA42-42E8-967A-A5C716D0DE19}" dt="2024-09-11T11:30:30.229" v="147" actId="27636"/>
          <ac:spMkLst>
            <pc:docMk/>
            <pc:sldMk cId="269838202" sldId="258"/>
            <ac:spMk id="7" creationId="{582FDCF5-0278-33C3-4F00-4025FACBE41C}"/>
          </ac:spMkLst>
        </pc:spChg>
      </pc:sldChg>
      <pc:sldChg chg="del">
        <pc:chgData name="Nikki Roberts" userId="421afb34-9ca3-4cb6-bf34-30949806c273" providerId="ADAL" clId="{911CFE3E-EA42-42E8-967A-A5C716D0DE19}" dt="2024-09-11T12:59:30.627" v="1324" actId="47"/>
        <pc:sldMkLst>
          <pc:docMk/>
          <pc:sldMk cId="1553716478" sldId="259"/>
        </pc:sldMkLst>
      </pc:sldChg>
      <pc:sldChg chg="addSp delSp modSp mod modNotesTx">
        <pc:chgData name="Nikki Roberts" userId="421afb34-9ca3-4cb6-bf34-30949806c273" providerId="ADAL" clId="{911CFE3E-EA42-42E8-967A-A5C716D0DE19}" dt="2024-09-11T13:01:05.117" v="1395" actId="1076"/>
        <pc:sldMkLst>
          <pc:docMk/>
          <pc:sldMk cId="2113506600" sldId="260"/>
        </pc:sldMkLst>
        <pc:spChg chg="add mod">
          <ac:chgData name="Nikki Roberts" userId="421afb34-9ca3-4cb6-bf34-30949806c273" providerId="ADAL" clId="{911CFE3E-EA42-42E8-967A-A5C716D0DE19}" dt="2024-09-11T13:01:05.117" v="1395" actId="1076"/>
          <ac:spMkLst>
            <pc:docMk/>
            <pc:sldMk cId="2113506600" sldId="260"/>
            <ac:spMk id="2" creationId="{CF808A0E-13C0-036C-7D32-71B0FC7F6A3C}"/>
          </ac:spMkLst>
        </pc:spChg>
        <pc:spChg chg="mod">
          <ac:chgData name="Nikki Roberts" userId="421afb34-9ca3-4cb6-bf34-30949806c273" providerId="ADAL" clId="{911CFE3E-EA42-42E8-967A-A5C716D0DE19}" dt="2024-09-11T11:13:00.119" v="24" actId="20577"/>
          <ac:spMkLst>
            <pc:docMk/>
            <pc:sldMk cId="2113506600" sldId="260"/>
            <ac:spMk id="9" creationId="{5CC2D31C-E8E3-36A0-AE93-021455E87301}"/>
          </ac:spMkLst>
        </pc:spChg>
        <pc:picChg chg="del">
          <ac:chgData name="Nikki Roberts" userId="421afb34-9ca3-4cb6-bf34-30949806c273" providerId="ADAL" clId="{911CFE3E-EA42-42E8-967A-A5C716D0DE19}" dt="2024-09-11T11:13:02.505" v="25" actId="478"/>
          <ac:picMkLst>
            <pc:docMk/>
            <pc:sldMk cId="2113506600" sldId="260"/>
            <ac:picMk id="3" creationId="{4DC4DB94-0FE4-BA75-5811-CD09E8D49446}"/>
          </ac:picMkLst>
        </pc:picChg>
      </pc:sldChg>
      <pc:sldChg chg="modSp mod ord modNotesTx">
        <pc:chgData name="Nikki Roberts" userId="421afb34-9ca3-4cb6-bf34-30949806c273" providerId="ADAL" clId="{911CFE3E-EA42-42E8-967A-A5C716D0DE19}" dt="2024-09-12T09:45:42.196" v="3515" actId="27636"/>
        <pc:sldMkLst>
          <pc:docMk/>
          <pc:sldMk cId="2378004160" sldId="269"/>
        </pc:sldMkLst>
        <pc:spChg chg="mod">
          <ac:chgData name="Nikki Roberts" userId="421afb34-9ca3-4cb6-bf34-30949806c273" providerId="ADAL" clId="{911CFE3E-EA42-42E8-967A-A5C716D0DE19}" dt="2024-09-11T11:36:49.211" v="192" actId="20577"/>
          <ac:spMkLst>
            <pc:docMk/>
            <pc:sldMk cId="2378004160" sldId="269"/>
            <ac:spMk id="3" creationId="{9E26CD3A-C8E0-8E4C-CD31-C0F1E862E910}"/>
          </ac:spMkLst>
        </pc:spChg>
        <pc:spChg chg="mod">
          <ac:chgData name="Nikki Roberts" userId="421afb34-9ca3-4cb6-bf34-30949806c273" providerId="ADAL" clId="{911CFE3E-EA42-42E8-967A-A5C716D0DE19}" dt="2024-09-12T09:45:42.196" v="3515" actId="27636"/>
          <ac:spMkLst>
            <pc:docMk/>
            <pc:sldMk cId="2378004160" sldId="269"/>
            <ac:spMk id="7" creationId="{582FDCF5-0278-33C3-4F00-4025FACBE41C}"/>
          </ac:spMkLst>
        </pc:spChg>
      </pc:sldChg>
      <pc:sldChg chg="addSp delSp modSp mod ord">
        <pc:chgData name="Nikki Roberts" userId="421afb34-9ca3-4cb6-bf34-30949806c273" providerId="ADAL" clId="{911CFE3E-EA42-42E8-967A-A5C716D0DE19}" dt="2024-09-11T13:40:19.821" v="2099" actId="20577"/>
        <pc:sldMkLst>
          <pc:docMk/>
          <pc:sldMk cId="3781536732" sldId="285"/>
        </pc:sldMkLst>
        <pc:spChg chg="mod">
          <ac:chgData name="Nikki Roberts" userId="421afb34-9ca3-4cb6-bf34-30949806c273" providerId="ADAL" clId="{911CFE3E-EA42-42E8-967A-A5C716D0DE19}" dt="2024-09-11T13:35:38.172" v="2092" actId="20577"/>
          <ac:spMkLst>
            <pc:docMk/>
            <pc:sldMk cId="3781536732" sldId="285"/>
            <ac:spMk id="3" creationId="{9E26CD3A-C8E0-8E4C-CD31-C0F1E862E910}"/>
          </ac:spMkLst>
        </pc:spChg>
        <pc:spChg chg="add mod">
          <ac:chgData name="Nikki Roberts" userId="421afb34-9ca3-4cb6-bf34-30949806c273" providerId="ADAL" clId="{911CFE3E-EA42-42E8-967A-A5C716D0DE19}" dt="2024-09-11T13:40:19.821" v="2099" actId="20577"/>
          <ac:spMkLst>
            <pc:docMk/>
            <pc:sldMk cId="3781536732" sldId="285"/>
            <ac:spMk id="5" creationId="{A7D4BFDC-1C0C-1994-400E-0829C6A4E3D4}"/>
          </ac:spMkLst>
        </pc:spChg>
        <pc:picChg chg="del">
          <ac:chgData name="Nikki Roberts" userId="421afb34-9ca3-4cb6-bf34-30949806c273" providerId="ADAL" clId="{911CFE3E-EA42-42E8-967A-A5C716D0DE19}" dt="2024-09-11T11:37:25.635" v="197" actId="478"/>
          <ac:picMkLst>
            <pc:docMk/>
            <pc:sldMk cId="3781536732" sldId="285"/>
            <ac:picMk id="4" creationId="{1527BC08-6A8E-00E4-398E-BB758346A269}"/>
          </ac:picMkLst>
        </pc:picChg>
        <pc:picChg chg="del">
          <ac:chgData name="Nikki Roberts" userId="421afb34-9ca3-4cb6-bf34-30949806c273" providerId="ADAL" clId="{911CFE3E-EA42-42E8-967A-A5C716D0DE19}" dt="2024-09-11T11:37:28.283" v="198" actId="478"/>
          <ac:picMkLst>
            <pc:docMk/>
            <pc:sldMk cId="3781536732" sldId="285"/>
            <ac:picMk id="6" creationId="{E0B8866C-BF40-CBF1-5C7A-783FA0DB9509}"/>
          </ac:picMkLst>
        </pc:picChg>
      </pc:sldChg>
      <pc:sldChg chg="del">
        <pc:chgData name="Nikki Roberts" userId="421afb34-9ca3-4cb6-bf34-30949806c273" providerId="ADAL" clId="{911CFE3E-EA42-42E8-967A-A5C716D0DE19}" dt="2024-09-11T12:59:37.019" v="1327" actId="47"/>
        <pc:sldMkLst>
          <pc:docMk/>
          <pc:sldMk cId="93910355" sldId="286"/>
        </pc:sldMkLst>
      </pc:sldChg>
      <pc:sldChg chg="del">
        <pc:chgData name="Nikki Roberts" userId="421afb34-9ca3-4cb6-bf34-30949806c273" providerId="ADAL" clId="{911CFE3E-EA42-42E8-967A-A5C716D0DE19}" dt="2024-09-11T12:59:37.788" v="1328" actId="47"/>
        <pc:sldMkLst>
          <pc:docMk/>
          <pc:sldMk cId="1180482221" sldId="287"/>
        </pc:sldMkLst>
      </pc:sldChg>
      <pc:sldChg chg="del">
        <pc:chgData name="Nikki Roberts" userId="421afb34-9ca3-4cb6-bf34-30949806c273" providerId="ADAL" clId="{911CFE3E-EA42-42E8-967A-A5C716D0DE19}" dt="2024-09-11T12:59:38.600" v="1329" actId="47"/>
        <pc:sldMkLst>
          <pc:docMk/>
          <pc:sldMk cId="3654906985" sldId="288"/>
        </pc:sldMkLst>
      </pc:sldChg>
      <pc:sldChg chg="del">
        <pc:chgData name="Nikki Roberts" userId="421afb34-9ca3-4cb6-bf34-30949806c273" providerId="ADAL" clId="{911CFE3E-EA42-42E8-967A-A5C716D0DE19}" dt="2024-09-11T12:59:34.892" v="1325" actId="47"/>
        <pc:sldMkLst>
          <pc:docMk/>
          <pc:sldMk cId="160193411" sldId="289"/>
        </pc:sldMkLst>
      </pc:sldChg>
      <pc:sldChg chg="del">
        <pc:chgData name="Nikki Roberts" userId="421afb34-9ca3-4cb6-bf34-30949806c273" providerId="ADAL" clId="{911CFE3E-EA42-42E8-967A-A5C716D0DE19}" dt="2024-09-11T12:51:22.188" v="238" actId="47"/>
        <pc:sldMkLst>
          <pc:docMk/>
          <pc:sldMk cId="1622227812" sldId="290"/>
        </pc:sldMkLst>
      </pc:sldChg>
      <pc:sldChg chg="del">
        <pc:chgData name="Nikki Roberts" userId="421afb34-9ca3-4cb6-bf34-30949806c273" providerId="ADAL" clId="{911CFE3E-EA42-42E8-967A-A5C716D0DE19}" dt="2024-09-11T12:59:39.732" v="1330" actId="47"/>
        <pc:sldMkLst>
          <pc:docMk/>
          <pc:sldMk cId="2073371426" sldId="291"/>
        </pc:sldMkLst>
      </pc:sldChg>
      <pc:sldChg chg="del">
        <pc:chgData name="Nikki Roberts" userId="421afb34-9ca3-4cb6-bf34-30949806c273" providerId="ADAL" clId="{911CFE3E-EA42-42E8-967A-A5C716D0DE19}" dt="2024-09-11T12:59:36.255" v="1326" actId="47"/>
        <pc:sldMkLst>
          <pc:docMk/>
          <pc:sldMk cId="2398569729" sldId="293"/>
        </pc:sldMkLst>
      </pc:sldChg>
      <pc:sldChg chg="modSp add mod modNotesTx">
        <pc:chgData name="Nikki Roberts" userId="421afb34-9ca3-4cb6-bf34-30949806c273" providerId="ADAL" clId="{911CFE3E-EA42-42E8-967A-A5C716D0DE19}" dt="2024-09-12T09:40:42.366" v="3499" actId="20577"/>
        <pc:sldMkLst>
          <pc:docMk/>
          <pc:sldMk cId="322816875" sldId="294"/>
        </pc:sldMkLst>
        <pc:spChg chg="mod">
          <ac:chgData name="Nikki Roberts" userId="421afb34-9ca3-4cb6-bf34-30949806c273" providerId="ADAL" clId="{911CFE3E-EA42-42E8-967A-A5C716D0DE19}" dt="2024-09-11T15:39:16.571" v="2965" actId="20577"/>
          <ac:spMkLst>
            <pc:docMk/>
            <pc:sldMk cId="322816875" sldId="294"/>
            <ac:spMk id="3" creationId="{9E26CD3A-C8E0-8E4C-CD31-C0F1E862E910}"/>
          </ac:spMkLst>
        </pc:spChg>
        <pc:spChg chg="mod">
          <ac:chgData name="Nikki Roberts" userId="421afb34-9ca3-4cb6-bf34-30949806c273" providerId="ADAL" clId="{911CFE3E-EA42-42E8-967A-A5C716D0DE19}" dt="2024-09-11T12:58:21.131" v="1323" actId="20577"/>
          <ac:spMkLst>
            <pc:docMk/>
            <pc:sldMk cId="322816875" sldId="294"/>
            <ac:spMk id="5" creationId="{A7D4BFDC-1C0C-1994-400E-0829C6A4E3D4}"/>
          </ac:spMkLst>
        </pc:spChg>
      </pc:sldChg>
      <pc:sldChg chg="modSp add mod modNotesTx">
        <pc:chgData name="Nikki Roberts" userId="421afb34-9ca3-4cb6-bf34-30949806c273" providerId="ADAL" clId="{911CFE3E-EA42-42E8-967A-A5C716D0DE19}" dt="2024-09-12T09:51:14.139" v="3687" actId="20577"/>
        <pc:sldMkLst>
          <pc:docMk/>
          <pc:sldMk cId="1970322403" sldId="295"/>
        </pc:sldMkLst>
        <pc:spChg chg="mod">
          <ac:chgData name="Nikki Roberts" userId="421afb34-9ca3-4cb6-bf34-30949806c273" providerId="ADAL" clId="{911CFE3E-EA42-42E8-967A-A5C716D0DE19}" dt="2024-09-11T13:02:40.980" v="1409" actId="20577"/>
          <ac:spMkLst>
            <pc:docMk/>
            <pc:sldMk cId="1970322403" sldId="295"/>
            <ac:spMk id="3" creationId="{9E26CD3A-C8E0-8E4C-CD31-C0F1E862E910}"/>
          </ac:spMkLst>
        </pc:spChg>
        <pc:spChg chg="mod">
          <ac:chgData name="Nikki Roberts" userId="421afb34-9ca3-4cb6-bf34-30949806c273" providerId="ADAL" clId="{911CFE3E-EA42-42E8-967A-A5C716D0DE19}" dt="2024-09-11T13:03:38.934" v="1615" actId="20577"/>
          <ac:spMkLst>
            <pc:docMk/>
            <pc:sldMk cId="1970322403" sldId="295"/>
            <ac:spMk id="5" creationId="{A7D4BFDC-1C0C-1994-400E-0829C6A4E3D4}"/>
          </ac:spMkLst>
        </pc:spChg>
      </pc:sldChg>
      <pc:sldChg chg="modSp add mod ord modNotesTx">
        <pc:chgData name="Nikki Roberts" userId="421afb34-9ca3-4cb6-bf34-30949806c273" providerId="ADAL" clId="{911CFE3E-EA42-42E8-967A-A5C716D0DE19}" dt="2024-09-12T09:39:56.634" v="3393" actId="20577"/>
        <pc:sldMkLst>
          <pc:docMk/>
          <pc:sldMk cId="3081204656" sldId="296"/>
        </pc:sldMkLst>
        <pc:spChg chg="mod">
          <ac:chgData name="Nikki Roberts" userId="421afb34-9ca3-4cb6-bf34-30949806c273" providerId="ADAL" clId="{911CFE3E-EA42-42E8-967A-A5C716D0DE19}" dt="2024-09-11T13:04:01.213" v="1642" actId="20577"/>
          <ac:spMkLst>
            <pc:docMk/>
            <pc:sldMk cId="3081204656" sldId="296"/>
            <ac:spMk id="3" creationId="{9E26CD3A-C8E0-8E4C-CD31-C0F1E862E910}"/>
          </ac:spMkLst>
        </pc:spChg>
      </pc:sldChg>
      <pc:sldChg chg="addSp modSp add mod setBg">
        <pc:chgData name="Nikki Roberts" userId="421afb34-9ca3-4cb6-bf34-30949806c273" providerId="ADAL" clId="{911CFE3E-EA42-42E8-967A-A5C716D0DE19}" dt="2024-09-11T13:26:16.136" v="1705" actId="26606"/>
        <pc:sldMkLst>
          <pc:docMk/>
          <pc:sldMk cId="180529869" sldId="297"/>
        </pc:sldMkLst>
        <pc:spChg chg="mod">
          <ac:chgData name="Nikki Roberts" userId="421afb34-9ca3-4cb6-bf34-30949806c273" providerId="ADAL" clId="{911CFE3E-EA42-42E8-967A-A5C716D0DE19}" dt="2024-09-11T13:26:16.136" v="1705" actId="26606"/>
          <ac:spMkLst>
            <pc:docMk/>
            <pc:sldMk cId="180529869" sldId="297"/>
            <ac:spMk id="2" creationId="{228EE366-8506-FF25-34F9-F2222CD7D72C}"/>
          </ac:spMkLst>
        </pc:spChg>
        <pc:spChg chg="mod ord">
          <ac:chgData name="Nikki Roberts" userId="421afb34-9ca3-4cb6-bf34-30949806c273" providerId="ADAL" clId="{911CFE3E-EA42-42E8-967A-A5C716D0DE19}" dt="2024-09-11T13:26:16.136" v="1705" actId="26606"/>
          <ac:spMkLst>
            <pc:docMk/>
            <pc:sldMk cId="180529869" sldId="297"/>
            <ac:spMk id="5" creationId="{C26B97A7-3083-D00F-5C15-A9BED15E7182}"/>
          </ac:spMkLst>
        </pc:spChg>
        <pc:spChg chg="add">
          <ac:chgData name="Nikki Roberts" userId="421afb34-9ca3-4cb6-bf34-30949806c273" providerId="ADAL" clId="{911CFE3E-EA42-42E8-967A-A5C716D0DE19}" dt="2024-09-11T13:26:16.136" v="1705" actId="26606"/>
          <ac:spMkLst>
            <pc:docMk/>
            <pc:sldMk cId="180529869" sldId="297"/>
            <ac:spMk id="18" creationId="{12C63567-9A18-430B-817B-152D609F572F}"/>
          </ac:spMkLst>
        </pc:spChg>
        <pc:picChg chg="add mod ord">
          <ac:chgData name="Nikki Roberts" userId="421afb34-9ca3-4cb6-bf34-30949806c273" providerId="ADAL" clId="{911CFE3E-EA42-42E8-967A-A5C716D0DE19}" dt="2024-09-11T13:26:16.136" v="1705" actId="26606"/>
          <ac:picMkLst>
            <pc:docMk/>
            <pc:sldMk cId="180529869" sldId="297"/>
            <ac:picMk id="4" creationId="{4AF208E5-3FB3-E849-7B15-C6AAFD350BC2}"/>
          </ac:picMkLst>
        </pc:picChg>
        <pc:picChg chg="add mod">
          <ac:chgData name="Nikki Roberts" userId="421afb34-9ca3-4cb6-bf34-30949806c273" providerId="ADAL" clId="{911CFE3E-EA42-42E8-967A-A5C716D0DE19}" dt="2024-09-11T13:26:16.136" v="1705" actId="26606"/>
          <ac:picMkLst>
            <pc:docMk/>
            <pc:sldMk cId="180529869" sldId="297"/>
            <ac:picMk id="7" creationId="{62EC5B94-C0E6-B830-5D95-DBA3298698A5}"/>
          </ac:picMkLst>
        </pc:picChg>
        <pc:picChg chg="add mod ord">
          <ac:chgData name="Nikki Roberts" userId="421afb34-9ca3-4cb6-bf34-30949806c273" providerId="ADAL" clId="{911CFE3E-EA42-42E8-967A-A5C716D0DE19}" dt="2024-09-11T13:26:16.136" v="1705" actId="26606"/>
          <ac:picMkLst>
            <pc:docMk/>
            <pc:sldMk cId="180529869" sldId="297"/>
            <ac:picMk id="9" creationId="{E7D7B61D-FADB-7670-1D9F-7B2741BB6E45}"/>
          </ac:picMkLst>
        </pc:picChg>
        <pc:picChg chg="add mod">
          <ac:chgData name="Nikki Roberts" userId="421afb34-9ca3-4cb6-bf34-30949806c273" providerId="ADAL" clId="{911CFE3E-EA42-42E8-967A-A5C716D0DE19}" dt="2024-09-11T13:26:16.136" v="1705" actId="26606"/>
          <ac:picMkLst>
            <pc:docMk/>
            <pc:sldMk cId="180529869" sldId="297"/>
            <ac:picMk id="11" creationId="{9FC72125-D0DD-90A8-682A-B60A0CAE0D6B}"/>
          </ac:picMkLst>
        </pc:picChg>
        <pc:picChg chg="add mod">
          <ac:chgData name="Nikki Roberts" userId="421afb34-9ca3-4cb6-bf34-30949806c273" providerId="ADAL" clId="{911CFE3E-EA42-42E8-967A-A5C716D0DE19}" dt="2024-09-11T13:26:16.136" v="1705" actId="26606"/>
          <ac:picMkLst>
            <pc:docMk/>
            <pc:sldMk cId="180529869" sldId="297"/>
            <ac:picMk id="13" creationId="{C5A51940-CD7E-8EF6-56D5-9C7246CB1093}"/>
          </ac:picMkLst>
        </pc:picChg>
      </pc:sldChg>
      <pc:sldChg chg="modSp new mod ord">
        <pc:chgData name="Nikki Roberts" userId="421afb34-9ca3-4cb6-bf34-30949806c273" providerId="ADAL" clId="{911CFE3E-EA42-42E8-967A-A5C716D0DE19}" dt="2024-09-11T13:41:12.313" v="2106"/>
        <pc:sldMkLst>
          <pc:docMk/>
          <pc:sldMk cId="2779171010" sldId="298"/>
        </pc:sldMkLst>
        <pc:spChg chg="mod">
          <ac:chgData name="Nikki Roberts" userId="421afb34-9ca3-4cb6-bf34-30949806c273" providerId="ADAL" clId="{911CFE3E-EA42-42E8-967A-A5C716D0DE19}" dt="2024-09-11T13:31:34.511" v="2023" actId="113"/>
          <ac:spMkLst>
            <pc:docMk/>
            <pc:sldMk cId="2779171010" sldId="298"/>
            <ac:spMk id="2" creationId="{E1A579C0-1F97-5DCB-7A44-734B40012FC7}"/>
          </ac:spMkLst>
        </pc:spChg>
        <pc:spChg chg="mod">
          <ac:chgData name="Nikki Roberts" userId="421afb34-9ca3-4cb6-bf34-30949806c273" providerId="ADAL" clId="{911CFE3E-EA42-42E8-967A-A5C716D0DE19}" dt="2024-09-11T13:31:42.928" v="2025" actId="255"/>
          <ac:spMkLst>
            <pc:docMk/>
            <pc:sldMk cId="2779171010" sldId="298"/>
            <ac:spMk id="3" creationId="{7CBB56F1-B05A-9043-9FBE-99529F0CA821}"/>
          </ac:spMkLst>
        </pc:spChg>
      </pc:sldChg>
      <pc:sldChg chg="addSp delSp modSp new mod">
        <pc:chgData name="Nikki Roberts" userId="421afb34-9ca3-4cb6-bf34-30949806c273" providerId="ADAL" clId="{911CFE3E-EA42-42E8-967A-A5C716D0DE19}" dt="2024-09-12T09:45:12.875" v="3510" actId="1076"/>
        <pc:sldMkLst>
          <pc:docMk/>
          <pc:sldMk cId="4060543391" sldId="299"/>
        </pc:sldMkLst>
        <pc:spChg chg="mod">
          <ac:chgData name="Nikki Roberts" userId="421afb34-9ca3-4cb6-bf34-30949806c273" providerId="ADAL" clId="{911CFE3E-EA42-42E8-967A-A5C716D0DE19}" dt="2024-09-12T09:44:31.938" v="3507" actId="1076"/>
          <ac:spMkLst>
            <pc:docMk/>
            <pc:sldMk cId="4060543391" sldId="299"/>
            <ac:spMk id="2" creationId="{BAB1C7C1-747A-61D1-F86D-AD73CA3882A9}"/>
          </ac:spMkLst>
        </pc:spChg>
        <pc:spChg chg="del mod">
          <ac:chgData name="Nikki Roberts" userId="421afb34-9ca3-4cb6-bf34-30949806c273" providerId="ADAL" clId="{911CFE3E-EA42-42E8-967A-A5C716D0DE19}" dt="2024-09-12T09:43:53.698" v="3503" actId="478"/>
          <ac:spMkLst>
            <pc:docMk/>
            <pc:sldMk cId="4060543391" sldId="299"/>
            <ac:spMk id="3" creationId="{D25BE4BB-27F7-5A0E-4588-6770A1E68B03}"/>
          </ac:spMkLst>
        </pc:spChg>
        <pc:picChg chg="add mod">
          <ac:chgData name="Nikki Roberts" userId="421afb34-9ca3-4cb6-bf34-30949806c273" providerId="ADAL" clId="{911CFE3E-EA42-42E8-967A-A5C716D0DE19}" dt="2024-09-12T09:45:12.875" v="3510" actId="1076"/>
          <ac:picMkLst>
            <pc:docMk/>
            <pc:sldMk cId="4060543391" sldId="299"/>
            <ac:picMk id="5" creationId="{9CDFB572-95D6-234D-4171-B585CF6878A7}"/>
          </ac:picMkLst>
        </pc:picChg>
      </pc:sldChg>
      <pc:sldChg chg="addSp delSp modSp new mod modNotesTx">
        <pc:chgData name="Nikki Roberts" userId="421afb34-9ca3-4cb6-bf34-30949806c273" providerId="ADAL" clId="{911CFE3E-EA42-42E8-967A-A5C716D0DE19}" dt="2024-09-25T11:23:22.218" v="3841" actId="20577"/>
        <pc:sldMkLst>
          <pc:docMk/>
          <pc:sldMk cId="608575865" sldId="300"/>
        </pc:sldMkLst>
        <pc:spChg chg="del">
          <ac:chgData name="Nikki Roberts" userId="421afb34-9ca3-4cb6-bf34-30949806c273" providerId="ADAL" clId="{911CFE3E-EA42-42E8-967A-A5C716D0DE19}" dt="2024-09-11T13:40:28.296" v="2102" actId="478"/>
          <ac:spMkLst>
            <pc:docMk/>
            <pc:sldMk cId="608575865" sldId="300"/>
            <ac:spMk id="2" creationId="{20561B1A-562F-F7D4-0707-E8F4881449C5}"/>
          </ac:spMkLst>
        </pc:spChg>
        <pc:spChg chg="del">
          <ac:chgData name="Nikki Roberts" userId="421afb34-9ca3-4cb6-bf34-30949806c273" providerId="ADAL" clId="{911CFE3E-EA42-42E8-967A-A5C716D0DE19}" dt="2024-09-11T13:40:24.768" v="2101" actId="22"/>
          <ac:spMkLst>
            <pc:docMk/>
            <pc:sldMk cId="608575865" sldId="300"/>
            <ac:spMk id="3" creationId="{C66B4959-8AEC-CBBB-D2D2-E3D445EA32AF}"/>
          </ac:spMkLst>
        </pc:spChg>
        <pc:spChg chg="add mod">
          <ac:chgData name="Nikki Roberts" userId="421afb34-9ca3-4cb6-bf34-30949806c273" providerId="ADAL" clId="{911CFE3E-EA42-42E8-967A-A5C716D0DE19}" dt="2024-09-11T13:41:56.372" v="2147" actId="1076"/>
          <ac:spMkLst>
            <pc:docMk/>
            <pc:sldMk cId="608575865" sldId="300"/>
            <ac:spMk id="6" creationId="{024DD880-69D1-7478-9245-8DED8C3D1C0D}"/>
          </ac:spMkLst>
        </pc:spChg>
        <pc:picChg chg="add mod ord">
          <ac:chgData name="Nikki Roberts" userId="421afb34-9ca3-4cb6-bf34-30949806c273" providerId="ADAL" clId="{911CFE3E-EA42-42E8-967A-A5C716D0DE19}" dt="2024-09-11T13:40:34.928" v="2104" actId="1076"/>
          <ac:picMkLst>
            <pc:docMk/>
            <pc:sldMk cId="608575865" sldId="300"/>
            <ac:picMk id="5" creationId="{12B49701-30CF-EDB0-FECF-B36E4FD16161}"/>
          </ac:picMkLst>
        </pc:picChg>
      </pc:sldChg>
      <pc:sldChg chg="modSp new mod">
        <pc:chgData name="Nikki Roberts" userId="421afb34-9ca3-4cb6-bf34-30949806c273" providerId="ADAL" clId="{911CFE3E-EA42-42E8-967A-A5C716D0DE19}" dt="2024-09-11T13:44:57.837" v="2423" actId="20577"/>
        <pc:sldMkLst>
          <pc:docMk/>
          <pc:sldMk cId="793394801" sldId="301"/>
        </pc:sldMkLst>
        <pc:spChg chg="mod">
          <ac:chgData name="Nikki Roberts" userId="421afb34-9ca3-4cb6-bf34-30949806c273" providerId="ADAL" clId="{911CFE3E-EA42-42E8-967A-A5C716D0DE19}" dt="2024-09-11T13:42:13.605" v="2162" actId="20577"/>
          <ac:spMkLst>
            <pc:docMk/>
            <pc:sldMk cId="793394801" sldId="301"/>
            <ac:spMk id="2" creationId="{0A5E110E-C161-117E-5704-76E96ACFC9C7}"/>
          </ac:spMkLst>
        </pc:spChg>
        <pc:spChg chg="mod">
          <ac:chgData name="Nikki Roberts" userId="421afb34-9ca3-4cb6-bf34-30949806c273" providerId="ADAL" clId="{911CFE3E-EA42-42E8-967A-A5C716D0DE19}" dt="2024-09-11T13:44:57.837" v="2423" actId="20577"/>
          <ac:spMkLst>
            <pc:docMk/>
            <pc:sldMk cId="793394801" sldId="301"/>
            <ac:spMk id="3" creationId="{3E9D2640-CF8E-204E-5104-FA6BEDC65503}"/>
          </ac:spMkLst>
        </pc:spChg>
      </pc:sldChg>
      <pc:sldChg chg="modSp new mod">
        <pc:chgData name="Nikki Roberts" userId="421afb34-9ca3-4cb6-bf34-30949806c273" providerId="ADAL" clId="{911CFE3E-EA42-42E8-967A-A5C716D0DE19}" dt="2024-09-11T13:48:15.817" v="2824" actId="255"/>
        <pc:sldMkLst>
          <pc:docMk/>
          <pc:sldMk cId="2674047550" sldId="302"/>
        </pc:sldMkLst>
        <pc:spChg chg="mod">
          <ac:chgData name="Nikki Roberts" userId="421afb34-9ca3-4cb6-bf34-30949806c273" providerId="ADAL" clId="{911CFE3E-EA42-42E8-967A-A5C716D0DE19}" dt="2024-09-11T13:45:16.741" v="2433" actId="20577"/>
          <ac:spMkLst>
            <pc:docMk/>
            <pc:sldMk cId="2674047550" sldId="302"/>
            <ac:spMk id="2" creationId="{D6F1A42B-CD7B-61F2-58DF-7AC76D9F5924}"/>
          </ac:spMkLst>
        </pc:spChg>
        <pc:spChg chg="mod">
          <ac:chgData name="Nikki Roberts" userId="421afb34-9ca3-4cb6-bf34-30949806c273" providerId="ADAL" clId="{911CFE3E-EA42-42E8-967A-A5C716D0DE19}" dt="2024-09-11T13:48:15.817" v="2824" actId="255"/>
          <ac:spMkLst>
            <pc:docMk/>
            <pc:sldMk cId="2674047550" sldId="302"/>
            <ac:spMk id="3" creationId="{7039706A-E1C5-EBE2-4FFC-F427A70E77A0}"/>
          </ac:spMkLst>
        </pc:spChg>
      </pc:sldChg>
      <pc:sldChg chg="modSp new mod">
        <pc:chgData name="Nikki Roberts" userId="421afb34-9ca3-4cb6-bf34-30949806c273" providerId="ADAL" clId="{911CFE3E-EA42-42E8-967A-A5C716D0DE19}" dt="2024-09-11T13:49:30.250" v="2871"/>
        <pc:sldMkLst>
          <pc:docMk/>
          <pc:sldMk cId="1005105780" sldId="303"/>
        </pc:sldMkLst>
        <pc:spChg chg="mod">
          <ac:chgData name="Nikki Roberts" userId="421afb34-9ca3-4cb6-bf34-30949806c273" providerId="ADAL" clId="{911CFE3E-EA42-42E8-967A-A5C716D0DE19}" dt="2024-09-11T13:48:41.155" v="2839" actId="20577"/>
          <ac:spMkLst>
            <pc:docMk/>
            <pc:sldMk cId="1005105780" sldId="303"/>
            <ac:spMk id="2" creationId="{832AB388-2B7F-EF50-A5F9-6DF56DE2EC6D}"/>
          </ac:spMkLst>
        </pc:spChg>
        <pc:spChg chg="mod">
          <ac:chgData name="Nikki Roberts" userId="421afb34-9ca3-4cb6-bf34-30949806c273" providerId="ADAL" clId="{911CFE3E-EA42-42E8-967A-A5C716D0DE19}" dt="2024-09-11T13:49:30.250" v="2871"/>
          <ac:spMkLst>
            <pc:docMk/>
            <pc:sldMk cId="1005105780" sldId="303"/>
            <ac:spMk id="3" creationId="{785D4869-2B42-172C-9439-4FEAB96737F1}"/>
          </ac:spMkLst>
        </pc:spChg>
      </pc:sldChg>
      <pc:sldChg chg="delSp modSp new mod">
        <pc:chgData name="Nikki Roberts" userId="421afb34-9ca3-4cb6-bf34-30949806c273" providerId="ADAL" clId="{911CFE3E-EA42-42E8-967A-A5C716D0DE19}" dt="2024-09-12T09:43:44.683" v="3502" actId="1076"/>
        <pc:sldMkLst>
          <pc:docMk/>
          <pc:sldMk cId="1380047805" sldId="304"/>
        </pc:sldMkLst>
        <pc:spChg chg="mod">
          <ac:chgData name="Nikki Roberts" userId="421afb34-9ca3-4cb6-bf34-30949806c273" providerId="ADAL" clId="{911CFE3E-EA42-42E8-967A-A5C716D0DE19}" dt="2024-09-12T09:43:44.683" v="3502" actId="1076"/>
          <ac:spMkLst>
            <pc:docMk/>
            <pc:sldMk cId="1380047805" sldId="304"/>
            <ac:spMk id="2" creationId="{CB15C5DA-0A67-C375-97CA-792496957705}"/>
          </ac:spMkLst>
        </pc:spChg>
        <pc:spChg chg="del">
          <ac:chgData name="Nikki Roberts" userId="421afb34-9ca3-4cb6-bf34-30949806c273" providerId="ADAL" clId="{911CFE3E-EA42-42E8-967A-A5C716D0DE19}" dt="2024-09-12T09:43:30.407" v="3501" actId="478"/>
          <ac:spMkLst>
            <pc:docMk/>
            <pc:sldMk cId="1380047805" sldId="304"/>
            <ac:spMk id="3" creationId="{E5E3946F-79A1-A80B-BE37-6745145C62FA}"/>
          </ac:spMkLst>
        </pc:spChg>
      </pc:sldChg>
      <pc:sldChg chg="modSp new mod">
        <pc:chgData name="Nikki Roberts" userId="421afb34-9ca3-4cb6-bf34-30949806c273" providerId="ADAL" clId="{911CFE3E-EA42-42E8-967A-A5C716D0DE19}" dt="2024-09-12T09:35:30.819" v="3084" actId="20577"/>
        <pc:sldMkLst>
          <pc:docMk/>
          <pc:sldMk cId="4049615725" sldId="305"/>
        </pc:sldMkLst>
        <pc:spChg chg="mod">
          <ac:chgData name="Nikki Roberts" userId="421afb34-9ca3-4cb6-bf34-30949806c273" providerId="ADAL" clId="{911CFE3E-EA42-42E8-967A-A5C716D0DE19}" dt="2024-09-12T09:35:30.819" v="3084" actId="20577"/>
          <ac:spMkLst>
            <pc:docMk/>
            <pc:sldMk cId="4049615725" sldId="305"/>
            <ac:spMk id="2" creationId="{4E9B215A-B367-BA77-0D29-89E2B1F406F1}"/>
          </ac:spMkLst>
        </pc:spChg>
        <pc:spChg chg="mod">
          <ac:chgData name="Nikki Roberts" userId="421afb34-9ca3-4cb6-bf34-30949806c273" providerId="ADAL" clId="{911CFE3E-EA42-42E8-967A-A5C716D0DE19}" dt="2024-09-12T09:32:38.070" v="2970" actId="27636"/>
          <ac:spMkLst>
            <pc:docMk/>
            <pc:sldMk cId="4049615725" sldId="305"/>
            <ac:spMk id="3" creationId="{D81F3694-193D-B55D-C51B-FBF9B9C26CB7}"/>
          </ac:spMkLst>
        </pc:spChg>
      </pc:sldChg>
      <pc:sldChg chg="modSp new mod">
        <pc:chgData name="Nikki Roberts" userId="421afb34-9ca3-4cb6-bf34-30949806c273" providerId="ADAL" clId="{911CFE3E-EA42-42E8-967A-A5C716D0DE19}" dt="2024-09-12T09:35:49.729" v="3194" actId="5793"/>
        <pc:sldMkLst>
          <pc:docMk/>
          <pc:sldMk cId="1259456575" sldId="306"/>
        </pc:sldMkLst>
        <pc:spChg chg="mod">
          <ac:chgData name="Nikki Roberts" userId="421afb34-9ca3-4cb6-bf34-30949806c273" providerId="ADAL" clId="{911CFE3E-EA42-42E8-967A-A5C716D0DE19}" dt="2024-09-12T09:35:49.729" v="3194" actId="5793"/>
          <ac:spMkLst>
            <pc:docMk/>
            <pc:sldMk cId="1259456575" sldId="306"/>
            <ac:spMk id="2" creationId="{1DCACA14-1355-4B86-0808-2A3CF6B0DA2F}"/>
          </ac:spMkLst>
        </pc:spChg>
        <pc:spChg chg="mod">
          <ac:chgData name="Nikki Roberts" userId="421afb34-9ca3-4cb6-bf34-30949806c273" providerId="ADAL" clId="{911CFE3E-EA42-42E8-967A-A5C716D0DE19}" dt="2024-09-12T09:35:15.272" v="3059" actId="255"/>
          <ac:spMkLst>
            <pc:docMk/>
            <pc:sldMk cId="1259456575" sldId="306"/>
            <ac:spMk id="3" creationId="{CCE5AF18-E2CB-6E31-0C4A-65CA4E84ACE0}"/>
          </ac:spMkLst>
        </pc:spChg>
      </pc:sldChg>
      <pc:sldChg chg="modSp new mod modNotesTx">
        <pc:chgData name="Nikki Roberts" userId="421afb34-9ca3-4cb6-bf34-30949806c273" providerId="ADAL" clId="{911CFE3E-EA42-42E8-967A-A5C716D0DE19}" dt="2024-09-25T13:13:04.833" v="3894" actId="313"/>
        <pc:sldMkLst>
          <pc:docMk/>
          <pc:sldMk cId="3912901259" sldId="307"/>
        </pc:sldMkLst>
        <pc:spChg chg="mod">
          <ac:chgData name="Nikki Roberts" userId="421afb34-9ca3-4cb6-bf34-30949806c273" providerId="ADAL" clId="{911CFE3E-EA42-42E8-967A-A5C716D0DE19}" dt="2024-09-25T13:12:27.509" v="3855" actId="20577"/>
          <ac:spMkLst>
            <pc:docMk/>
            <pc:sldMk cId="3912901259" sldId="307"/>
            <ac:spMk id="2" creationId="{14CA44AD-524B-6241-8929-3605B5003E49}"/>
          </ac:spMkLst>
        </pc:spChg>
        <pc:spChg chg="mod">
          <ac:chgData name="Nikki Roberts" userId="421afb34-9ca3-4cb6-bf34-30949806c273" providerId="ADAL" clId="{911CFE3E-EA42-42E8-967A-A5C716D0DE19}" dt="2024-09-25T13:13:04.833" v="3894" actId="313"/>
          <ac:spMkLst>
            <pc:docMk/>
            <pc:sldMk cId="3912901259" sldId="307"/>
            <ac:spMk id="3" creationId="{AB5A17C1-98F7-40EB-9C10-CCBD74F1A9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4058B-C4EE-4773-879C-4F9A974C9602}"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48033-3262-4403-83CC-3B66D9F56448}" type="slidenum">
              <a:rPr lang="en-GB" smtClean="0"/>
              <a:t>‹#›</a:t>
            </a:fld>
            <a:endParaRPr lang="en-GB"/>
          </a:p>
        </p:txBody>
      </p:sp>
    </p:spTree>
    <p:extLst>
      <p:ext uri="{BB962C8B-B14F-4D97-AF65-F5344CB8AC3E}">
        <p14:creationId xmlns:p14="http://schemas.microsoft.com/office/powerpoint/2010/main" val="352418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everybody. Thank you so much for asking us to speak today about some of the work we’re undertaking in Surrey to support the Disabled and long term health condition community. </a:t>
            </a:r>
          </a:p>
          <a:p>
            <a:endParaRPr lang="en-GB" dirty="0"/>
          </a:p>
          <a:p>
            <a:r>
              <a:rPr lang="en-GB" dirty="0"/>
              <a:t>I think we’re quite unique in the work that we do, however, we do know of a  few similar organisations across the country providing similar support.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C5057-6779-44F9-B211-14FA7DBA57A2}"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1995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222222"/>
                </a:solidFill>
                <a:effectLst/>
                <a:latin typeface="Open Sans" panose="020B0606030504020204" pitchFamily="34" charset="0"/>
              </a:rPr>
              <a:t>Adult Social Care Vision</a:t>
            </a:r>
          </a:p>
          <a:p>
            <a:pPr algn="l"/>
            <a:r>
              <a:rPr lang="en-GB" b="0" i="0" dirty="0">
                <a:solidFill>
                  <a:srgbClr val="222222"/>
                </a:solidFill>
                <a:effectLst/>
                <a:latin typeface="Open Sans" panose="020B0606030504020204" pitchFamily="34" charset="0"/>
              </a:rPr>
              <a:t>To </a:t>
            </a:r>
            <a:r>
              <a:rPr lang="en-GB" b="1" i="0" dirty="0">
                <a:solidFill>
                  <a:srgbClr val="222222"/>
                </a:solidFill>
                <a:effectLst/>
                <a:latin typeface="Open Sans" panose="020B0606030504020204" pitchFamily="34" charset="0"/>
              </a:rPr>
              <a:t>promote people's independence and wellbeing</a:t>
            </a:r>
            <a:r>
              <a:rPr lang="en-GB" b="0" i="0" dirty="0">
                <a:solidFill>
                  <a:srgbClr val="222222"/>
                </a:solidFill>
                <a:effectLst/>
                <a:latin typeface="Open Sans" panose="020B0606030504020204" pitchFamily="34" charset="0"/>
              </a:rPr>
              <a:t>, through personalised care and support that focuses upon their strengths, the outcomes they want to achieve and enables choice and control.</a:t>
            </a:r>
          </a:p>
          <a:p>
            <a:pPr algn="l"/>
            <a:r>
              <a:rPr lang="en-GB" b="0" i="0" dirty="0">
                <a:solidFill>
                  <a:srgbClr val="222222"/>
                </a:solidFill>
                <a:effectLst/>
                <a:latin typeface="Open Sans" panose="020B0606030504020204" pitchFamily="34" charset="0"/>
              </a:rPr>
              <a:t>We want Surrey to be a place that offers opportunities for people to live healthy and fulfilling lives, where people's contributions to their local communities are welcomed, supported and valued, and no one is left behind. </a:t>
            </a:r>
          </a:p>
          <a:p>
            <a:endParaRPr lang="en-GB" dirty="0"/>
          </a:p>
          <a:p>
            <a:pPr algn="l"/>
            <a:r>
              <a:rPr lang="en-GB" b="0" i="0" dirty="0">
                <a:solidFill>
                  <a:srgbClr val="222222"/>
                </a:solidFill>
                <a:effectLst/>
                <a:latin typeface="Open Sans" panose="020B0606030504020204" pitchFamily="34" charset="0"/>
              </a:rPr>
              <a:t>People with disabilities have told us that there are significant barriers to achieving our vision across the service system and the wider community. Addressing these barriers will require better understanding of disabilities, and culture change across Surrey's workforce, services and community.</a:t>
            </a:r>
          </a:p>
          <a:p>
            <a:pPr algn="l"/>
            <a:r>
              <a:rPr lang="en-GB" b="0" i="0" dirty="0">
                <a:solidFill>
                  <a:srgbClr val="222222"/>
                </a:solidFill>
                <a:effectLst/>
                <a:latin typeface="Open Sans" panose="020B0606030504020204" pitchFamily="34" charset="0"/>
              </a:rPr>
              <a:t>The work of the strategy will need to be embedded in organisations and the wider community so that it is sustained and can be built on. The strategy is here to focus the action of all the partners across Surrey who will work together to make the changes we need to see.</a:t>
            </a:r>
          </a:p>
          <a:p>
            <a:endParaRPr lang="en-GB" dirty="0"/>
          </a:p>
          <a:p>
            <a:r>
              <a:rPr lang="en-GB" dirty="0"/>
              <a:t>Since the strategy was launched, a disability partnership board has now been established to oversee the implementation of the strategy </a:t>
            </a:r>
          </a:p>
        </p:txBody>
      </p:sp>
      <p:sp>
        <p:nvSpPr>
          <p:cNvPr id="4" name="Slide Number Placeholder 3"/>
          <p:cNvSpPr>
            <a:spLocks noGrp="1"/>
          </p:cNvSpPr>
          <p:nvPr>
            <p:ph type="sldNum" sz="quarter" idx="5"/>
          </p:nvPr>
        </p:nvSpPr>
        <p:spPr/>
        <p:txBody>
          <a:bodyPr/>
          <a:lstStyle/>
          <a:p>
            <a:fld id="{2AB48033-3262-4403-83CC-3B66D9F56448}" type="slidenum">
              <a:rPr lang="en-GB" smtClean="0"/>
              <a:t>19</a:t>
            </a:fld>
            <a:endParaRPr lang="en-GB"/>
          </a:p>
        </p:txBody>
      </p:sp>
    </p:spTree>
    <p:extLst>
      <p:ext uri="{BB962C8B-B14F-4D97-AF65-F5344CB8AC3E}">
        <p14:creationId xmlns:p14="http://schemas.microsoft.com/office/powerpoint/2010/main" val="81204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Aptos" panose="020B0004020202020204" pitchFamily="34" charset="0"/>
              </a:rPr>
              <a:t>As well as providing accessibility advice about the sites to SABP property department. Service users provided insight about travelling alone at night to these sites whilst in mental health crisis and what needed to be the considered about the walk from bus and train stations, feelings of safety, lighting and signposting along the way.</a:t>
            </a:r>
          </a:p>
          <a:p>
            <a:endParaRPr lang="en-GB" dirty="0"/>
          </a:p>
        </p:txBody>
      </p:sp>
      <p:sp>
        <p:nvSpPr>
          <p:cNvPr id="4" name="Slide Number Placeholder 3"/>
          <p:cNvSpPr>
            <a:spLocks noGrp="1"/>
          </p:cNvSpPr>
          <p:nvPr>
            <p:ph type="sldNum" sz="quarter" idx="5"/>
          </p:nvPr>
        </p:nvSpPr>
        <p:spPr/>
        <p:txBody>
          <a:bodyPr/>
          <a:lstStyle/>
          <a:p>
            <a:fld id="{2AB48033-3262-4403-83CC-3B66D9F56448}" type="slidenum">
              <a:rPr lang="en-GB" smtClean="0"/>
              <a:t>20</a:t>
            </a:fld>
            <a:endParaRPr lang="en-GB"/>
          </a:p>
        </p:txBody>
      </p:sp>
    </p:spTree>
    <p:extLst>
      <p:ext uri="{BB962C8B-B14F-4D97-AF65-F5344CB8AC3E}">
        <p14:creationId xmlns:p14="http://schemas.microsoft.com/office/powerpoint/2010/main" val="3016659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B48033-3262-4403-83CC-3B66D9F56448}" type="slidenum">
              <a:rPr lang="en-GB" smtClean="0"/>
              <a:t>21</a:t>
            </a:fld>
            <a:endParaRPr lang="en-GB"/>
          </a:p>
        </p:txBody>
      </p:sp>
    </p:spTree>
    <p:extLst>
      <p:ext uri="{BB962C8B-B14F-4D97-AF65-F5344CB8AC3E}">
        <p14:creationId xmlns:p14="http://schemas.microsoft.com/office/powerpoint/2010/main" val="186591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this question to the people in the workshop and collate ideas on a flip chart? </a:t>
            </a:r>
          </a:p>
        </p:txBody>
      </p:sp>
      <p:sp>
        <p:nvSpPr>
          <p:cNvPr id="4" name="Slide Number Placeholder 3"/>
          <p:cNvSpPr>
            <a:spLocks noGrp="1"/>
          </p:cNvSpPr>
          <p:nvPr>
            <p:ph type="sldNum" sz="quarter" idx="5"/>
          </p:nvPr>
        </p:nvSpPr>
        <p:spPr/>
        <p:txBody>
          <a:bodyPr/>
          <a:lstStyle/>
          <a:p>
            <a:fld id="{2AB48033-3262-4403-83CC-3B66D9F56448}" type="slidenum">
              <a:rPr lang="en-GB" smtClean="0"/>
              <a:t>4</a:t>
            </a:fld>
            <a:endParaRPr lang="en-GB"/>
          </a:p>
        </p:txBody>
      </p:sp>
    </p:spTree>
    <p:extLst>
      <p:ext uri="{BB962C8B-B14F-4D97-AF65-F5344CB8AC3E}">
        <p14:creationId xmlns:p14="http://schemas.microsoft.com/office/powerpoint/2010/main" val="47384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B48033-3262-4403-83CC-3B66D9F56448}" type="slidenum">
              <a:rPr lang="en-GB" smtClean="0"/>
              <a:t>5</a:t>
            </a:fld>
            <a:endParaRPr lang="en-GB"/>
          </a:p>
        </p:txBody>
      </p:sp>
    </p:spTree>
    <p:extLst>
      <p:ext uri="{BB962C8B-B14F-4D97-AF65-F5344CB8AC3E}">
        <p14:creationId xmlns:p14="http://schemas.microsoft.com/office/powerpoint/2010/main" val="114221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B48033-3262-4403-83CC-3B66D9F56448}" type="slidenum">
              <a:rPr lang="en-GB" smtClean="0"/>
              <a:t>6</a:t>
            </a:fld>
            <a:endParaRPr lang="en-GB"/>
          </a:p>
        </p:txBody>
      </p:sp>
    </p:spTree>
    <p:extLst>
      <p:ext uri="{BB962C8B-B14F-4D97-AF65-F5344CB8AC3E}">
        <p14:creationId xmlns:p14="http://schemas.microsoft.com/office/powerpoint/2010/main" val="141989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ladder is split into different sections – we’ll talk in more detail about each of the sections over the next few slides. </a:t>
            </a:r>
          </a:p>
        </p:txBody>
      </p:sp>
      <p:sp>
        <p:nvSpPr>
          <p:cNvPr id="4" name="Slide Number Placeholder 3"/>
          <p:cNvSpPr>
            <a:spLocks noGrp="1"/>
          </p:cNvSpPr>
          <p:nvPr>
            <p:ph type="sldNum" sz="quarter" idx="5"/>
          </p:nvPr>
        </p:nvSpPr>
        <p:spPr/>
        <p:txBody>
          <a:bodyPr/>
          <a:lstStyle/>
          <a:p>
            <a:fld id="{2AB48033-3262-4403-83CC-3B66D9F56448}" type="slidenum">
              <a:rPr lang="en-GB" smtClean="0"/>
              <a:t>7</a:t>
            </a:fld>
            <a:endParaRPr lang="en-GB"/>
          </a:p>
        </p:txBody>
      </p:sp>
    </p:spTree>
    <p:extLst>
      <p:ext uri="{BB962C8B-B14F-4D97-AF65-F5344CB8AC3E}">
        <p14:creationId xmlns:p14="http://schemas.microsoft.com/office/powerpoint/2010/main" val="389875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B48033-3262-4403-83CC-3B66D9F56448}" type="slidenum">
              <a:rPr lang="en-GB" smtClean="0"/>
              <a:t>13</a:t>
            </a:fld>
            <a:endParaRPr lang="en-GB"/>
          </a:p>
        </p:txBody>
      </p:sp>
    </p:spTree>
    <p:extLst>
      <p:ext uri="{BB962C8B-B14F-4D97-AF65-F5344CB8AC3E}">
        <p14:creationId xmlns:p14="http://schemas.microsoft.com/office/powerpoint/2010/main" val="315600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B48033-3262-4403-83CC-3B66D9F56448}" type="slidenum">
              <a:rPr lang="en-GB" smtClean="0"/>
              <a:t>14</a:t>
            </a:fld>
            <a:endParaRPr lang="en-GB"/>
          </a:p>
        </p:txBody>
      </p:sp>
    </p:spTree>
    <p:extLst>
      <p:ext uri="{BB962C8B-B14F-4D97-AF65-F5344CB8AC3E}">
        <p14:creationId xmlns:p14="http://schemas.microsoft.com/office/powerpoint/2010/main" val="289150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called coproduction there must be a genuinely equal and reciprocal relationship between staff and people with lived experience. All contributions are valuable. </a:t>
            </a:r>
          </a:p>
          <a:p>
            <a:endParaRPr lang="en-GB" dirty="0"/>
          </a:p>
          <a:p>
            <a:r>
              <a:rPr lang="en-GB" dirty="0"/>
              <a:t>Consider how you will support people to take part? Both in a practical way and in an emotional way. Very often a person with lived experience will need some support prior to the coproduction and following the coproduction. For example, sharing their experience of their mental ill health may be a trigger so it’s important that they have somebody to talk to following the sessions.  Some people with lived experience may need transport to a meeting or other support – do you have the budget to support this? It’s important that coproduction is accessible to all.</a:t>
            </a:r>
          </a:p>
          <a:p>
            <a:endParaRPr lang="en-GB" dirty="0"/>
          </a:p>
          <a:p>
            <a:r>
              <a:rPr lang="en-GB" dirty="0"/>
              <a:t>Finally ensure there is some budget for payment for the people with lived experience. </a:t>
            </a:r>
          </a:p>
          <a:p>
            <a:endParaRPr lang="en-GB" dirty="0"/>
          </a:p>
        </p:txBody>
      </p:sp>
      <p:sp>
        <p:nvSpPr>
          <p:cNvPr id="4" name="Slide Number Placeholder 3"/>
          <p:cNvSpPr>
            <a:spLocks noGrp="1"/>
          </p:cNvSpPr>
          <p:nvPr>
            <p:ph type="sldNum" sz="quarter" idx="5"/>
          </p:nvPr>
        </p:nvSpPr>
        <p:spPr/>
        <p:txBody>
          <a:bodyPr/>
          <a:lstStyle/>
          <a:p>
            <a:fld id="{2AB48033-3262-4403-83CC-3B66D9F56448}" type="slidenum">
              <a:rPr lang="en-GB" smtClean="0"/>
              <a:t>17</a:t>
            </a:fld>
            <a:endParaRPr lang="en-GB"/>
          </a:p>
        </p:txBody>
      </p:sp>
    </p:spTree>
    <p:extLst>
      <p:ext uri="{BB962C8B-B14F-4D97-AF65-F5344CB8AC3E}">
        <p14:creationId xmlns:p14="http://schemas.microsoft.com/office/powerpoint/2010/main" val="217553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core principles of co-production, ‘reciprocity’, highlights the need to recognise people’s contributions by giving something back for the work that they do. Offering payment for involvement in co-production and other similar activities can increase participation and help to reduce potential power imbalances. It offers a way to acknowledge the time, skills, and expertise that people with lived experience can contribute to the development of services. It makes the process more inclusive as it can support people to co-produce who might not otherwise have been able to take part, whether for financial or other reasons related to access. It also widens the potential group of people who might influence service development.</a:t>
            </a:r>
          </a:p>
          <a:p>
            <a:endParaRPr lang="en-GB" dirty="0"/>
          </a:p>
          <a:p>
            <a:r>
              <a:rPr lang="en-GB" dirty="0"/>
              <a:t>Those facilitating the co-production activity should provide attendees with information regarding payment, impact on benefits, and the legal obligations to disclose any payments made. </a:t>
            </a:r>
          </a:p>
          <a:p>
            <a:endParaRPr lang="en-GB" dirty="0"/>
          </a:p>
          <a:p>
            <a:r>
              <a:rPr lang="en-GB" dirty="0"/>
              <a:t>We have worked with Surrey County Council and Surrey and Borders Partnership to develop a coproduction payment policy. </a:t>
            </a:r>
          </a:p>
        </p:txBody>
      </p:sp>
      <p:sp>
        <p:nvSpPr>
          <p:cNvPr id="4" name="Slide Number Placeholder 3"/>
          <p:cNvSpPr>
            <a:spLocks noGrp="1"/>
          </p:cNvSpPr>
          <p:nvPr>
            <p:ph type="sldNum" sz="quarter" idx="5"/>
          </p:nvPr>
        </p:nvSpPr>
        <p:spPr/>
        <p:txBody>
          <a:bodyPr/>
          <a:lstStyle/>
          <a:p>
            <a:fld id="{2AB48033-3262-4403-83CC-3B66D9F56448}" type="slidenum">
              <a:rPr lang="en-GB" smtClean="0"/>
              <a:t>18</a:t>
            </a:fld>
            <a:endParaRPr lang="en-GB"/>
          </a:p>
        </p:txBody>
      </p:sp>
    </p:spTree>
    <p:extLst>
      <p:ext uri="{BB962C8B-B14F-4D97-AF65-F5344CB8AC3E}">
        <p14:creationId xmlns:p14="http://schemas.microsoft.com/office/powerpoint/2010/main" val="26390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D826-FAF4-8D50-ECCA-286901DFAF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FEDC50-1611-5239-F461-2E066D448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C9541E-66FA-3B9C-6712-EBFDEFC1B254}"/>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5" name="Footer Placeholder 4">
            <a:extLst>
              <a:ext uri="{FF2B5EF4-FFF2-40B4-BE49-F238E27FC236}">
                <a16:creationId xmlns:a16="http://schemas.microsoft.com/office/drawing/2014/main" id="{0E2DD9DB-17ED-800C-E309-98907D17FC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86C5A7-205D-4EDE-8E1E-4F1EBBF6C2C0}"/>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100073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004A-88E6-E029-F466-C334E15EDF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D6866C-126C-6B74-8DD8-C36617F119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D4A9D6-499B-40D1-8769-C4EC3D73AA3C}"/>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5" name="Footer Placeholder 4">
            <a:extLst>
              <a:ext uri="{FF2B5EF4-FFF2-40B4-BE49-F238E27FC236}">
                <a16:creationId xmlns:a16="http://schemas.microsoft.com/office/drawing/2014/main" id="{F7F10E80-DE52-1CE5-9755-9C0AF4314E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837F02-41E1-5AE5-981F-B374D088109D}"/>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115423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DF336-3775-7474-0D62-8E336A3652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32E1A3-0A59-9261-D5F6-8A5052E49B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2C4026-38B4-46B4-57C2-3C97BB733C54}"/>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5" name="Footer Placeholder 4">
            <a:extLst>
              <a:ext uri="{FF2B5EF4-FFF2-40B4-BE49-F238E27FC236}">
                <a16:creationId xmlns:a16="http://schemas.microsoft.com/office/drawing/2014/main" id="{1F83D964-D1BB-D91B-DC0E-4538ED0606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505F7E-D15D-3719-4680-01E31164D791}"/>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394160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D1196-9F2E-5D43-A585-2F1B76517C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B339E0-5100-4250-B2CD-A9FFAE4F77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442ADC-C984-EE90-D1C7-C4FF73EC1431}"/>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5" name="Footer Placeholder 4">
            <a:extLst>
              <a:ext uri="{FF2B5EF4-FFF2-40B4-BE49-F238E27FC236}">
                <a16:creationId xmlns:a16="http://schemas.microsoft.com/office/drawing/2014/main" id="{15394A7D-B121-EBAA-F495-7816FF002A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CFCC5-568F-7586-581F-4034B5446F8B}"/>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2701499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03AF-98E1-594E-6957-37C096A2A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7B6E9A-1B38-EB11-F3F0-8ED6AAA94F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39907A-30DE-8797-D4F3-7D707E1BF1E2}"/>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5" name="Footer Placeholder 4">
            <a:extLst>
              <a:ext uri="{FF2B5EF4-FFF2-40B4-BE49-F238E27FC236}">
                <a16:creationId xmlns:a16="http://schemas.microsoft.com/office/drawing/2014/main" id="{9373E601-7564-33D9-E6BB-87E7147FE8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8BB72D-8AE6-CACF-4FFD-53C885B7D944}"/>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382969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868E-E8A0-E2A8-BFCF-D36171A597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22C6E5-A739-0B04-F469-1E22FB9E0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31E359-3DE1-ACDC-BD61-FFD5EBB9A4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C11B16-EC40-6DE7-21AF-B3A273F6A54F}"/>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6" name="Footer Placeholder 5">
            <a:extLst>
              <a:ext uri="{FF2B5EF4-FFF2-40B4-BE49-F238E27FC236}">
                <a16:creationId xmlns:a16="http://schemas.microsoft.com/office/drawing/2014/main" id="{9FD2E199-CA7C-F8DD-5450-D607F1E2FA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251194-F69D-DB04-4B68-1D3D95B0F173}"/>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310218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4C51-B25B-F71B-9117-6F03828A80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330D31-C9D8-241F-E9FB-84C1571EF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76D3E3-83E5-DAA1-855E-21CB67A8C0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B5DC3D-1CD2-2723-4901-4F0C323DB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41D41-4196-0196-FCD8-D9AAD79945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35D47B-3592-402E-F285-202F9563D734}"/>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8" name="Footer Placeholder 7">
            <a:extLst>
              <a:ext uri="{FF2B5EF4-FFF2-40B4-BE49-F238E27FC236}">
                <a16:creationId xmlns:a16="http://schemas.microsoft.com/office/drawing/2014/main" id="{0BD35780-DE54-D62C-0B3D-81912826DA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FE7705-917A-5D92-B6B4-604036D28F51}"/>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401089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9A23-361F-3E4C-3118-664EAF959B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310A60-E14D-4CC0-5875-D2C401B8F23D}"/>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4" name="Footer Placeholder 3">
            <a:extLst>
              <a:ext uri="{FF2B5EF4-FFF2-40B4-BE49-F238E27FC236}">
                <a16:creationId xmlns:a16="http://schemas.microsoft.com/office/drawing/2014/main" id="{0BD29718-2192-36D0-333D-A161F22DA5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58CD311-BE6F-5E0B-6B46-97750479984C}"/>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336478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9CD70-4A9B-5053-5206-B57FE7E27E56}"/>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3" name="Footer Placeholder 2">
            <a:extLst>
              <a:ext uri="{FF2B5EF4-FFF2-40B4-BE49-F238E27FC236}">
                <a16:creationId xmlns:a16="http://schemas.microsoft.com/office/drawing/2014/main" id="{6520804E-25A4-EDD3-971A-469017E5BD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148BADB-69E8-9EAD-0A4F-1B1C175D538C}"/>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405624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4380-0BE7-2B56-6C67-54D55C6A9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8D2F85-2A61-E1B8-96D2-9A4818DC8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A55884-C988-835C-5D39-95E1D764B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0962-76AF-24C1-19DB-7B4C591DB5D7}"/>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6" name="Footer Placeholder 5">
            <a:extLst>
              <a:ext uri="{FF2B5EF4-FFF2-40B4-BE49-F238E27FC236}">
                <a16:creationId xmlns:a16="http://schemas.microsoft.com/office/drawing/2014/main" id="{F925B60F-C1EB-2749-71F0-960AAA7F99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165E98-46B9-C923-F135-736EB2499CDD}"/>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208178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3537-0CEC-F132-B925-9B3F55D80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E289B0-7BA8-704C-9660-25F1AA7B82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053C52-84C5-4900-F9A6-93116B357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384E7-930A-D851-068D-DD5314FCAA8B}"/>
              </a:ext>
            </a:extLst>
          </p:cNvPr>
          <p:cNvSpPr>
            <a:spLocks noGrp="1"/>
          </p:cNvSpPr>
          <p:nvPr>
            <p:ph type="dt" sz="half" idx="10"/>
          </p:nvPr>
        </p:nvSpPr>
        <p:spPr/>
        <p:txBody>
          <a:bodyPr/>
          <a:lstStyle/>
          <a:p>
            <a:fld id="{065825E3-3511-47E9-A4BF-BA7D150212DE}" type="datetimeFigureOut">
              <a:rPr lang="en-GB" smtClean="0"/>
              <a:t>25/09/2024</a:t>
            </a:fld>
            <a:endParaRPr lang="en-GB"/>
          </a:p>
        </p:txBody>
      </p:sp>
      <p:sp>
        <p:nvSpPr>
          <p:cNvPr id="6" name="Footer Placeholder 5">
            <a:extLst>
              <a:ext uri="{FF2B5EF4-FFF2-40B4-BE49-F238E27FC236}">
                <a16:creationId xmlns:a16="http://schemas.microsoft.com/office/drawing/2014/main" id="{D3080A04-3025-6BCC-9B32-2722E104BC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B79A37-FAFE-773E-54D8-F8806FAAB916}"/>
              </a:ext>
            </a:extLst>
          </p:cNvPr>
          <p:cNvSpPr>
            <a:spLocks noGrp="1"/>
          </p:cNvSpPr>
          <p:nvPr>
            <p:ph type="sldNum" sz="quarter" idx="12"/>
          </p:nvPr>
        </p:nvSpPr>
        <p:spPr/>
        <p:txBody>
          <a:bodyPr/>
          <a:lstStyle/>
          <a:p>
            <a:fld id="{D87A91D2-6AC7-42FA-A8F4-FC9094CBEC87}" type="slidenum">
              <a:rPr lang="en-GB" smtClean="0"/>
              <a:t>‹#›</a:t>
            </a:fld>
            <a:endParaRPr lang="en-GB"/>
          </a:p>
        </p:txBody>
      </p:sp>
    </p:spTree>
    <p:extLst>
      <p:ext uri="{BB962C8B-B14F-4D97-AF65-F5344CB8AC3E}">
        <p14:creationId xmlns:p14="http://schemas.microsoft.com/office/powerpoint/2010/main" val="1414958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226CCE-B0A6-E4DB-0C9E-154531DA37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4AFE03-0700-877A-8E5C-897FBEC7E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DE9F6-CDE9-FC1A-834D-A6FC8ED09C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5825E3-3511-47E9-A4BF-BA7D150212DE}" type="datetimeFigureOut">
              <a:rPr lang="en-GB" smtClean="0"/>
              <a:t>25/09/2024</a:t>
            </a:fld>
            <a:endParaRPr lang="en-GB"/>
          </a:p>
        </p:txBody>
      </p:sp>
      <p:sp>
        <p:nvSpPr>
          <p:cNvPr id="5" name="Footer Placeholder 4">
            <a:extLst>
              <a:ext uri="{FF2B5EF4-FFF2-40B4-BE49-F238E27FC236}">
                <a16:creationId xmlns:a16="http://schemas.microsoft.com/office/drawing/2014/main" id="{DB2C43D6-B2ED-E940-9394-D2357EC9D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A128B25-6B44-119C-C4D9-843AF6FEC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7A91D2-6AC7-42FA-A8F4-FC9094CBEC87}" type="slidenum">
              <a:rPr lang="en-GB" smtClean="0"/>
              <a:t>‹#›</a:t>
            </a:fld>
            <a:endParaRPr lang="en-GB"/>
          </a:p>
        </p:txBody>
      </p:sp>
    </p:spTree>
    <p:extLst>
      <p:ext uri="{BB962C8B-B14F-4D97-AF65-F5344CB8AC3E}">
        <p14:creationId xmlns:p14="http://schemas.microsoft.com/office/powerpoint/2010/main" val="119554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1A7E-6CA3-F31B-0F80-A479484DC4DF}"/>
              </a:ext>
            </a:extLst>
          </p:cNvPr>
          <p:cNvSpPr>
            <a:spLocks noGrp="1"/>
          </p:cNvSpPr>
          <p:nvPr>
            <p:ph type="ctrTitle"/>
          </p:nvPr>
        </p:nvSpPr>
        <p:spPr>
          <a:xfrm>
            <a:off x="598714" y="529660"/>
            <a:ext cx="10994572" cy="1768988"/>
          </a:xfrm>
        </p:spPr>
        <p:txBody>
          <a:bodyPr anchor="ctr">
            <a:normAutofit/>
          </a:bodyPr>
          <a:lstStyle/>
          <a:p>
            <a:r>
              <a:rPr lang="en-GB" sz="4400" b="1" dirty="0">
                <a:latin typeface="Verdana" panose="020B0604030504040204" pitchFamily="34" charset="0"/>
                <a:ea typeface="Verdana" panose="020B0604030504040204" pitchFamily="34" charset="0"/>
                <a:cs typeface="Aharoni" panose="020F0502020204030204" pitchFamily="2" charset="-79"/>
              </a:rPr>
              <a:t>Surrey Coalition of Disabled People </a:t>
            </a:r>
            <a:endParaRPr lang="en-GB" sz="4400" b="1" dirty="0">
              <a:latin typeface="Verdana" panose="020B0604030504040204" pitchFamily="34" charset="0"/>
              <a:ea typeface="Verdana" panose="020B0604030504040204" pitchFamily="34" charset="0"/>
            </a:endParaRPr>
          </a:p>
        </p:txBody>
      </p:sp>
      <p:pic>
        <p:nvPicPr>
          <p:cNvPr id="14" name="Picture 13" descr="A logo for a charity&#10;&#10;Description automatically generated with medium confidence">
            <a:extLst>
              <a:ext uri="{FF2B5EF4-FFF2-40B4-BE49-F238E27FC236}">
                <a16:creationId xmlns:a16="http://schemas.microsoft.com/office/drawing/2014/main" id="{4DC66F4F-6083-6304-70B3-CD3BAF2A45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2608"/>
            <a:ext cx="2928406" cy="1495392"/>
          </a:xfrm>
          <a:prstGeom prst="rect">
            <a:avLst/>
          </a:prstGeom>
        </p:spPr>
      </p:pic>
      <p:sp>
        <p:nvSpPr>
          <p:cNvPr id="4" name="TextBox 3">
            <a:extLst>
              <a:ext uri="{FF2B5EF4-FFF2-40B4-BE49-F238E27FC236}">
                <a16:creationId xmlns:a16="http://schemas.microsoft.com/office/drawing/2014/main" id="{E557AFDD-F6F9-0081-20B7-33D7DFA13E57}"/>
              </a:ext>
            </a:extLst>
          </p:cNvPr>
          <p:cNvSpPr txBox="1"/>
          <p:nvPr/>
        </p:nvSpPr>
        <p:spPr>
          <a:xfrm>
            <a:off x="1730477" y="2969342"/>
            <a:ext cx="9507794" cy="2308324"/>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Nikki Roberts – CEO </a:t>
            </a:r>
          </a:p>
          <a:p>
            <a:pPr algn="ctr"/>
            <a:r>
              <a:rPr lang="en-GB" sz="4800" dirty="0">
                <a:latin typeface="Arial" panose="020B0604020202020204" pitchFamily="34" charset="0"/>
                <a:cs typeface="Arial" panose="020B0604020202020204" pitchFamily="34" charset="0"/>
              </a:rPr>
              <a:t>Yasmin Broome – Involvement Lead </a:t>
            </a:r>
          </a:p>
        </p:txBody>
      </p:sp>
    </p:spTree>
    <p:extLst>
      <p:ext uri="{BB962C8B-B14F-4D97-AF65-F5344CB8AC3E}">
        <p14:creationId xmlns:p14="http://schemas.microsoft.com/office/powerpoint/2010/main" val="234634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B388-2B7F-EF50-A5F9-6DF56DE2EC6D}"/>
              </a:ext>
            </a:extLst>
          </p:cNvPr>
          <p:cNvSpPr>
            <a:spLocks noGrp="1"/>
          </p:cNvSpPr>
          <p:nvPr>
            <p:ph type="title"/>
          </p:nvPr>
        </p:nvSpPr>
        <p:spPr/>
        <p:txBody>
          <a:bodyPr/>
          <a:lstStyle/>
          <a:p>
            <a:r>
              <a:rPr lang="en-GB" dirty="0"/>
              <a:t>Doing with..</a:t>
            </a:r>
          </a:p>
        </p:txBody>
      </p:sp>
      <p:sp>
        <p:nvSpPr>
          <p:cNvPr id="3" name="Content Placeholder 2">
            <a:extLst>
              <a:ext uri="{FF2B5EF4-FFF2-40B4-BE49-F238E27FC236}">
                <a16:creationId xmlns:a16="http://schemas.microsoft.com/office/drawing/2014/main" id="{785D4869-2B42-172C-9439-4FEAB96737F1}"/>
              </a:ext>
            </a:extLst>
          </p:cNvPr>
          <p:cNvSpPr>
            <a:spLocks noGrp="1"/>
          </p:cNvSpPr>
          <p:nvPr>
            <p:ph idx="1"/>
          </p:nvPr>
        </p:nvSpPr>
        <p:spPr/>
        <p:txBody>
          <a:bodyPr/>
          <a:lstStyle/>
          <a:p>
            <a:r>
              <a:rPr lang="en-GB" dirty="0"/>
              <a:t>Co-design </a:t>
            </a:r>
          </a:p>
          <a:p>
            <a:pPr lvl="1"/>
            <a:r>
              <a:rPr lang="en-GB" dirty="0"/>
              <a:t>People who use services are involved in designing services, based on their experiences and ideas. They have genuine influence but have not been involved in strategic decision-making. </a:t>
            </a:r>
          </a:p>
          <a:p>
            <a:r>
              <a:rPr lang="en-GB" dirty="0"/>
              <a:t>Co-production</a:t>
            </a:r>
          </a:p>
          <a:p>
            <a:pPr lvl="1"/>
            <a:r>
              <a:rPr lang="en-GB" dirty="0"/>
              <a:t>Co-production is an equal relationship between people who use services and the people responsible for services. They work together, from design to delivery, sharing strategic decision-making about policies as well as decisions about the best way to deliver services. </a:t>
            </a:r>
          </a:p>
        </p:txBody>
      </p:sp>
    </p:spTree>
    <p:extLst>
      <p:ext uri="{BB962C8B-B14F-4D97-AF65-F5344CB8AC3E}">
        <p14:creationId xmlns:p14="http://schemas.microsoft.com/office/powerpoint/2010/main" val="100510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5C5DA-0A67-C375-97CA-792496957705}"/>
              </a:ext>
            </a:extLst>
          </p:cNvPr>
          <p:cNvSpPr>
            <a:spLocks noGrp="1"/>
          </p:cNvSpPr>
          <p:nvPr>
            <p:ph type="title"/>
          </p:nvPr>
        </p:nvSpPr>
        <p:spPr>
          <a:xfrm>
            <a:off x="838200" y="2766218"/>
            <a:ext cx="10515600" cy="1325563"/>
          </a:xfrm>
        </p:spPr>
        <p:txBody>
          <a:bodyPr/>
          <a:lstStyle/>
          <a:p>
            <a:r>
              <a:rPr lang="en-GB" dirty="0"/>
              <a:t>Where on the ladder do you want to be?! </a:t>
            </a:r>
          </a:p>
        </p:txBody>
      </p:sp>
    </p:spTree>
    <p:extLst>
      <p:ext uri="{BB962C8B-B14F-4D97-AF65-F5344CB8AC3E}">
        <p14:creationId xmlns:p14="http://schemas.microsoft.com/office/powerpoint/2010/main" val="138004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79C0-1F97-5DCB-7A44-734B40012FC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 perfect coproduction recipe?! </a:t>
            </a:r>
          </a:p>
        </p:txBody>
      </p:sp>
      <p:sp>
        <p:nvSpPr>
          <p:cNvPr id="3" name="Content Placeholder 2">
            <a:extLst>
              <a:ext uri="{FF2B5EF4-FFF2-40B4-BE49-F238E27FC236}">
                <a16:creationId xmlns:a16="http://schemas.microsoft.com/office/drawing/2014/main" id="{7CBB56F1-B05A-9043-9FBE-99529F0CA821}"/>
              </a:ext>
            </a:extLst>
          </p:cNvPr>
          <p:cNvSpPr>
            <a:spLocks noGrp="1"/>
          </p:cNvSpPr>
          <p:nvPr>
            <p:ph idx="1"/>
          </p:nvPr>
        </p:nvSpPr>
        <p:spPr/>
        <p:txBody>
          <a:bodyPr>
            <a:normAutofit/>
          </a:bodyPr>
          <a:lstStyle/>
          <a:p>
            <a:r>
              <a:rPr lang="en-GB" sz="3200" dirty="0">
                <a:latin typeface="Arial" panose="020B0604020202020204" pitchFamily="34" charset="0"/>
                <a:cs typeface="Arial" panose="020B0604020202020204" pitchFamily="34" charset="0"/>
              </a:rPr>
              <a:t>Split yourselves into groups and tell us the ingredients you need to make the perfect coproduction sponge/flapjack or brownie! (Or whatever else takes your fancy!)</a:t>
            </a:r>
          </a:p>
          <a:p>
            <a:r>
              <a:rPr lang="en-GB" sz="3200" dirty="0">
                <a:latin typeface="Arial" panose="020B0604020202020204" pitchFamily="34" charset="0"/>
                <a:cs typeface="Arial" panose="020B0604020202020204" pitchFamily="34" charset="0"/>
              </a:rPr>
              <a:t>Just 5 mins and please assign a person to feedback!</a:t>
            </a:r>
          </a:p>
        </p:txBody>
      </p:sp>
    </p:spTree>
    <p:extLst>
      <p:ext uri="{BB962C8B-B14F-4D97-AF65-F5344CB8AC3E}">
        <p14:creationId xmlns:p14="http://schemas.microsoft.com/office/powerpoint/2010/main" val="2779171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C7C1-747A-61D1-F86D-AD73CA3882A9}"/>
              </a:ext>
            </a:extLst>
          </p:cNvPr>
          <p:cNvSpPr>
            <a:spLocks noGrp="1"/>
          </p:cNvSpPr>
          <p:nvPr>
            <p:ph type="title"/>
          </p:nvPr>
        </p:nvSpPr>
        <p:spPr>
          <a:xfrm>
            <a:off x="2557616" y="799766"/>
            <a:ext cx="7076768" cy="1325563"/>
          </a:xfrm>
        </p:spPr>
        <p:txBody>
          <a:bodyPr/>
          <a:lstStyle/>
          <a:p>
            <a:r>
              <a:rPr lang="en-GB" dirty="0"/>
              <a:t>What did you come up with?! </a:t>
            </a:r>
          </a:p>
        </p:txBody>
      </p:sp>
      <p:pic>
        <p:nvPicPr>
          <p:cNvPr id="5" name="Picture 4" descr="Cupcakes rainbow">
            <a:extLst>
              <a:ext uri="{FF2B5EF4-FFF2-40B4-BE49-F238E27FC236}">
                <a16:creationId xmlns:a16="http://schemas.microsoft.com/office/drawing/2014/main" id="{9CDFB572-95D6-234D-4171-B585CF687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135" y="2300066"/>
            <a:ext cx="8209935" cy="3124336"/>
          </a:xfrm>
          <a:prstGeom prst="rect">
            <a:avLst/>
          </a:prstGeom>
        </p:spPr>
      </p:pic>
    </p:spTree>
    <p:extLst>
      <p:ext uri="{BB962C8B-B14F-4D97-AF65-F5344CB8AC3E}">
        <p14:creationId xmlns:p14="http://schemas.microsoft.com/office/powerpoint/2010/main" val="4060543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6CD3A-C8E0-8E4C-CD31-C0F1E862E910}"/>
              </a:ext>
            </a:extLst>
          </p:cNvPr>
          <p:cNvSpPr>
            <a:spLocks noGrp="1"/>
          </p:cNvSpPr>
          <p:nvPr>
            <p:ph type="title"/>
          </p:nvPr>
        </p:nvSpPr>
        <p:spPr/>
        <p:txBody>
          <a:bodyPr>
            <a:normAutofit/>
          </a:bodyPr>
          <a:lstStyle/>
          <a:p>
            <a:pPr algn="ctr"/>
            <a:r>
              <a:rPr lang="en-GB" sz="4000" b="1" dirty="0">
                <a:latin typeface="Arial" panose="020B0604020202020204" pitchFamily="34" charset="0"/>
                <a:ea typeface="Verdana" panose="020B0604030504040204" pitchFamily="34" charset="0"/>
                <a:cs typeface="Arial" panose="020B0604020202020204" pitchFamily="34" charset="0"/>
              </a:rPr>
              <a:t>Six principals of coproduction</a:t>
            </a:r>
          </a:p>
        </p:txBody>
      </p:sp>
      <p:sp>
        <p:nvSpPr>
          <p:cNvPr id="7" name="Content Placeholder 6">
            <a:extLst>
              <a:ext uri="{FF2B5EF4-FFF2-40B4-BE49-F238E27FC236}">
                <a16:creationId xmlns:a16="http://schemas.microsoft.com/office/drawing/2014/main" id="{582FDCF5-0278-33C3-4F00-4025FACBE41C}"/>
              </a:ext>
            </a:extLst>
          </p:cNvPr>
          <p:cNvSpPr>
            <a:spLocks noGrp="1"/>
          </p:cNvSpPr>
          <p:nvPr>
            <p:ph idx="1"/>
          </p:nvPr>
        </p:nvSpPr>
        <p:spPr/>
        <p:txBody>
          <a:bodyPr>
            <a:normAutofit fontScale="92500"/>
          </a:bodyPr>
          <a:lstStyle/>
          <a:p>
            <a:pPr marL="0" indent="0" algn="l">
              <a:buNone/>
            </a:pPr>
            <a:r>
              <a:rPr lang="en-GB" dirty="0">
                <a:solidFill>
                  <a:srgbClr val="000000"/>
                </a:solidFill>
                <a:latin typeface="Arial" panose="020B0604020202020204" pitchFamily="34" charset="0"/>
                <a:ea typeface="Verdana" panose="020B0604030504040204" pitchFamily="34" charset="0"/>
                <a:cs typeface="Arial" panose="020B0604020202020204" pitchFamily="34" charset="0"/>
              </a:rPr>
              <a:t>The National Economics Forum (NEF) have six principles of co-production that are  needed for effective co-production to take place:</a:t>
            </a:r>
          </a:p>
          <a:p>
            <a:pPr marL="0" indent="0" algn="l">
              <a:buNone/>
            </a:pPr>
            <a:r>
              <a:rPr lang="en-GB" sz="2600" dirty="0">
                <a:solidFill>
                  <a:srgbClr val="000000"/>
                </a:solidFill>
                <a:latin typeface="Arial" panose="020B0604020202020204" pitchFamily="34" charset="0"/>
                <a:ea typeface="Verdana" panose="020B0604030504040204" pitchFamily="34" charset="0"/>
                <a:cs typeface="Arial" panose="020B0604020202020204" pitchFamily="34" charset="0"/>
              </a:rPr>
              <a:t>1. Recognise people as informative resources.</a:t>
            </a:r>
          </a:p>
          <a:p>
            <a:pPr marL="0" indent="0" algn="l">
              <a:buNone/>
            </a:pPr>
            <a:r>
              <a:rPr lang="en-GB" sz="2600" dirty="0">
                <a:solidFill>
                  <a:srgbClr val="000000"/>
                </a:solidFill>
                <a:latin typeface="Arial" panose="020B0604020202020204" pitchFamily="34" charset="0"/>
                <a:ea typeface="Verdana" panose="020B0604030504040204" pitchFamily="34" charset="0"/>
                <a:cs typeface="Arial" panose="020B0604020202020204" pitchFamily="34" charset="0"/>
              </a:rPr>
              <a:t>2. Build on people’s existing capabilities.</a:t>
            </a:r>
          </a:p>
          <a:p>
            <a:pPr marL="0" indent="0" algn="l">
              <a:buNone/>
            </a:pPr>
            <a:r>
              <a:rPr lang="en-GB" sz="2600" dirty="0">
                <a:solidFill>
                  <a:srgbClr val="000000"/>
                </a:solidFill>
                <a:latin typeface="Arial" panose="020B0604020202020204" pitchFamily="34" charset="0"/>
                <a:ea typeface="Verdana" panose="020B0604030504040204" pitchFamily="34" charset="0"/>
                <a:cs typeface="Arial" panose="020B0604020202020204" pitchFamily="34" charset="0"/>
              </a:rPr>
              <a:t>3. Develop mutuality and reciprocity.</a:t>
            </a:r>
          </a:p>
          <a:p>
            <a:pPr marL="0" indent="0" algn="l">
              <a:buNone/>
            </a:pPr>
            <a:r>
              <a:rPr lang="en-GB" sz="2600" dirty="0">
                <a:solidFill>
                  <a:srgbClr val="000000"/>
                </a:solidFill>
                <a:latin typeface="Arial" panose="020B0604020202020204" pitchFamily="34" charset="0"/>
                <a:ea typeface="Verdana" panose="020B0604030504040204" pitchFamily="34" charset="0"/>
                <a:cs typeface="Arial" panose="020B0604020202020204" pitchFamily="34" charset="0"/>
              </a:rPr>
              <a:t>4. Share knowledge by engaging with peer support networks.</a:t>
            </a:r>
          </a:p>
          <a:p>
            <a:pPr marL="0" indent="0" algn="l">
              <a:buNone/>
            </a:pPr>
            <a:r>
              <a:rPr lang="en-GB" sz="2600" dirty="0">
                <a:solidFill>
                  <a:srgbClr val="000000"/>
                </a:solidFill>
                <a:latin typeface="Arial" panose="020B0604020202020204" pitchFamily="34" charset="0"/>
                <a:ea typeface="Verdana" panose="020B0604030504040204" pitchFamily="34" charset="0"/>
                <a:cs typeface="Arial" panose="020B0604020202020204" pitchFamily="34" charset="0"/>
              </a:rPr>
              <a:t>5. Break down barriers between those who deliver services and those who </a:t>
            </a:r>
          </a:p>
          <a:p>
            <a:pPr marL="0" indent="0" algn="l">
              <a:buNone/>
            </a:pPr>
            <a:r>
              <a:rPr lang="en-GB" sz="2600" dirty="0">
                <a:solidFill>
                  <a:srgbClr val="000000"/>
                </a:solidFill>
                <a:latin typeface="Arial" panose="020B0604020202020204" pitchFamily="34" charset="0"/>
                <a:ea typeface="Verdana" panose="020B0604030504040204" pitchFamily="34" charset="0"/>
                <a:cs typeface="Arial" panose="020B0604020202020204" pitchFamily="34" charset="0"/>
              </a:rPr>
              <a:t>access.</a:t>
            </a:r>
          </a:p>
          <a:p>
            <a:pPr marL="0" indent="0" algn="l">
              <a:buNone/>
            </a:pPr>
            <a:r>
              <a:rPr lang="en-GB" sz="2600" dirty="0">
                <a:solidFill>
                  <a:srgbClr val="000000"/>
                </a:solidFill>
                <a:latin typeface="Arial" panose="020B0604020202020204" pitchFamily="34" charset="0"/>
                <a:ea typeface="Verdana" panose="020B0604030504040204" pitchFamily="34" charset="0"/>
                <a:cs typeface="Arial" panose="020B0604020202020204" pitchFamily="34" charset="0"/>
              </a:rPr>
              <a:t>6. Facilitate discussions rather than telling people and communities what they need. </a:t>
            </a:r>
          </a:p>
        </p:txBody>
      </p:sp>
    </p:spTree>
    <p:extLst>
      <p:ext uri="{BB962C8B-B14F-4D97-AF65-F5344CB8AC3E}">
        <p14:creationId xmlns:p14="http://schemas.microsoft.com/office/powerpoint/2010/main" val="237800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B215A-B367-BA77-0D29-89E2B1F406F1}"/>
              </a:ext>
            </a:extLst>
          </p:cNvPr>
          <p:cNvSpPr>
            <a:spLocks noGrp="1"/>
          </p:cNvSpPr>
          <p:nvPr>
            <p:ph type="title"/>
          </p:nvPr>
        </p:nvSpPr>
        <p:spPr/>
        <p:txBody>
          <a:bodyPr/>
          <a:lstStyle/>
          <a:p>
            <a:r>
              <a:rPr lang="en-GB" dirty="0"/>
              <a:t>The benefits of coproduction – for the organisation </a:t>
            </a:r>
          </a:p>
        </p:txBody>
      </p:sp>
      <p:sp>
        <p:nvSpPr>
          <p:cNvPr id="3" name="Content Placeholder 2">
            <a:extLst>
              <a:ext uri="{FF2B5EF4-FFF2-40B4-BE49-F238E27FC236}">
                <a16:creationId xmlns:a16="http://schemas.microsoft.com/office/drawing/2014/main" id="{D81F3694-193D-B55D-C51B-FBF9B9C26CB7}"/>
              </a:ext>
            </a:extLst>
          </p:cNvPr>
          <p:cNvSpPr>
            <a:spLocks noGrp="1"/>
          </p:cNvSpPr>
          <p:nvPr>
            <p:ph idx="1"/>
          </p:nvPr>
        </p:nvSpPr>
        <p:spPr/>
        <p:txBody>
          <a:bodyPr>
            <a:normAutofit fontScale="70000" lnSpcReduction="20000"/>
          </a:bodyPr>
          <a:lstStyle/>
          <a:p>
            <a:pPr algn="l"/>
            <a:r>
              <a:rPr lang="en-GB" b="0" i="0" dirty="0">
                <a:solidFill>
                  <a:srgbClr val="000000"/>
                </a:solidFill>
                <a:effectLst/>
                <a:latin typeface="Arial" panose="020B0604020202020204" pitchFamily="34" charset="0"/>
                <a:cs typeface="Arial" panose="020B0604020202020204" pitchFamily="34" charset="0"/>
              </a:rPr>
              <a:t>Engaging local people in the development, monitoring, and evaluation of health and social care provision can help build trust between the Local Authority and the community that it serves.</a:t>
            </a:r>
          </a:p>
          <a:p>
            <a:pPr algn="l"/>
            <a:r>
              <a:rPr lang="en-GB" b="0" i="0" dirty="0">
                <a:solidFill>
                  <a:srgbClr val="000000"/>
                </a:solidFill>
                <a:effectLst/>
                <a:latin typeface="Arial" panose="020B0604020202020204" pitchFamily="34" charset="0"/>
                <a:cs typeface="Arial" panose="020B0604020202020204" pitchFamily="34" charset="0"/>
              </a:rPr>
              <a:t>It can demonstrate to local people that the council not only listens to their views but considers their contributions and ideas to support better outcomes.</a:t>
            </a:r>
          </a:p>
          <a:p>
            <a:pPr algn="l"/>
            <a:r>
              <a:rPr lang="en-GB" b="0" i="0" dirty="0">
                <a:solidFill>
                  <a:srgbClr val="000000"/>
                </a:solidFill>
                <a:effectLst/>
                <a:latin typeface="Arial" panose="020B0604020202020204" pitchFamily="34" charset="0"/>
                <a:cs typeface="Arial" panose="020B0604020202020204" pitchFamily="34" charset="0"/>
              </a:rPr>
              <a:t>The Care Quality Commission (CQC) currently lists co-production as number one of its six principles that it wants the organisations it regulates to provide evidence of:</a:t>
            </a:r>
          </a:p>
          <a:p>
            <a:pPr algn="l"/>
            <a:r>
              <a:rPr lang="en-GB" b="0" i="0" dirty="0">
                <a:solidFill>
                  <a:srgbClr val="000000"/>
                </a:solidFill>
                <a:effectLst/>
                <a:latin typeface="Arial" panose="020B0604020202020204" pitchFamily="34" charset="0"/>
                <a:cs typeface="Arial" panose="020B0604020202020204" pitchFamily="34" charset="0"/>
              </a:rPr>
              <a:t>“1. Develop and deploy innovations with the people who use them”.</a:t>
            </a:r>
          </a:p>
          <a:p>
            <a:pPr algn="l"/>
            <a:r>
              <a:rPr lang="en-GB" b="0" i="0" dirty="0">
                <a:solidFill>
                  <a:srgbClr val="000000"/>
                </a:solidFill>
                <a:effectLst/>
                <a:latin typeface="Arial" panose="020B0604020202020204" pitchFamily="34" charset="0"/>
                <a:cs typeface="Arial" panose="020B0604020202020204" pitchFamily="34" charset="0"/>
              </a:rPr>
              <a:t>– Care Quality Commission</a:t>
            </a:r>
          </a:p>
          <a:p>
            <a:pPr algn="l"/>
            <a:r>
              <a:rPr lang="en-GB" b="0" i="0" dirty="0">
                <a:solidFill>
                  <a:srgbClr val="000000"/>
                </a:solidFill>
                <a:effectLst/>
                <a:latin typeface="Arial" panose="020B0604020202020204" pitchFamily="34" charset="0"/>
                <a:cs typeface="Arial" panose="020B0604020202020204" pitchFamily="34" charset="0"/>
              </a:rPr>
              <a:t>The Association of Directors of Adult Social Services (ADASS) defines co-production as:</a:t>
            </a:r>
          </a:p>
          <a:p>
            <a:pPr algn="l"/>
            <a:r>
              <a:rPr lang="en-GB" b="0" i="0" dirty="0">
                <a:solidFill>
                  <a:srgbClr val="000000"/>
                </a:solidFill>
                <a:effectLst/>
                <a:latin typeface="Arial" panose="020B0604020202020204" pitchFamily="34" charset="0"/>
                <a:cs typeface="Arial" panose="020B0604020202020204" pitchFamily="34" charset="0"/>
              </a:rPr>
              <a:t>“[U]sing the experience of those who use services can reduce and re-direct wasteful spending which is not having an impact. [It] can also increase the reach and impact of public services”.</a:t>
            </a:r>
          </a:p>
          <a:p>
            <a:endParaRPr lang="en-GB" dirty="0"/>
          </a:p>
        </p:txBody>
      </p:sp>
    </p:spTree>
    <p:extLst>
      <p:ext uri="{BB962C8B-B14F-4D97-AF65-F5344CB8AC3E}">
        <p14:creationId xmlns:p14="http://schemas.microsoft.com/office/powerpoint/2010/main" val="404961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ACA14-1355-4B86-0808-2A3CF6B0DA2F}"/>
              </a:ext>
            </a:extLst>
          </p:cNvPr>
          <p:cNvSpPr>
            <a:spLocks noGrp="1"/>
          </p:cNvSpPr>
          <p:nvPr>
            <p:ph type="title"/>
          </p:nvPr>
        </p:nvSpPr>
        <p:spPr/>
        <p:txBody>
          <a:bodyPr/>
          <a:lstStyle/>
          <a:p>
            <a:r>
              <a:rPr lang="en-GB" dirty="0"/>
              <a:t>Benefits of coproduction for the person with lived experience </a:t>
            </a:r>
          </a:p>
        </p:txBody>
      </p:sp>
      <p:sp>
        <p:nvSpPr>
          <p:cNvPr id="3" name="Content Placeholder 2">
            <a:extLst>
              <a:ext uri="{FF2B5EF4-FFF2-40B4-BE49-F238E27FC236}">
                <a16:creationId xmlns:a16="http://schemas.microsoft.com/office/drawing/2014/main" id="{CCE5AF18-E2CB-6E31-0C4A-65CA4E84ACE0}"/>
              </a:ext>
            </a:extLst>
          </p:cNvPr>
          <p:cNvSpPr>
            <a:spLocks noGrp="1"/>
          </p:cNvSpPr>
          <p:nvPr>
            <p:ph idx="1"/>
          </p:nvPr>
        </p:nvSpPr>
        <p:spPr/>
        <p:txBody>
          <a:bodyPr>
            <a:noAutofit/>
          </a:bodyPr>
          <a:lstStyle/>
          <a:p>
            <a:r>
              <a:rPr lang="en-GB" sz="2400" dirty="0">
                <a:latin typeface="Arial" panose="020B0604020202020204" pitchFamily="34" charset="0"/>
                <a:cs typeface="Arial" panose="020B0604020202020204" pitchFamily="34" charset="0"/>
              </a:rPr>
              <a:t>There are many personal benefits to being involved with co-production, below are some examples:</a:t>
            </a:r>
          </a:p>
          <a:p>
            <a:pPr lvl="1"/>
            <a:r>
              <a:rPr lang="en-GB" sz="2000" dirty="0">
                <a:latin typeface="Arial" panose="020B0604020202020204" pitchFamily="34" charset="0"/>
                <a:cs typeface="Arial" panose="020B0604020202020204" pitchFamily="34" charset="0"/>
              </a:rPr>
              <a:t>Provides the opportunity to have your voice and experiences heard.</a:t>
            </a:r>
          </a:p>
          <a:p>
            <a:pPr lvl="1"/>
            <a:r>
              <a:rPr lang="en-GB" sz="2000" dirty="0">
                <a:latin typeface="Arial" panose="020B0604020202020204" pitchFamily="34" charset="0"/>
                <a:cs typeface="Arial" panose="020B0604020202020204" pitchFamily="34" charset="0"/>
              </a:rPr>
              <a:t>Can make you feel valued and valuable with a sense of belonging, connection, and community.</a:t>
            </a:r>
          </a:p>
          <a:p>
            <a:pPr lvl="1"/>
            <a:r>
              <a:rPr lang="en-GB" sz="2000" dirty="0">
                <a:latin typeface="Arial" panose="020B0604020202020204" pitchFamily="34" charset="0"/>
                <a:cs typeface="Arial" panose="020B0604020202020204" pitchFamily="34" charset="0"/>
              </a:rPr>
              <a:t>Allows you to support service development.</a:t>
            </a:r>
          </a:p>
          <a:p>
            <a:pPr lvl="1"/>
            <a:r>
              <a:rPr lang="en-GB" sz="2000" dirty="0">
                <a:latin typeface="Arial" panose="020B0604020202020204" pitchFamily="34" charset="0"/>
                <a:cs typeface="Arial" panose="020B0604020202020204" pitchFamily="34" charset="0"/>
              </a:rPr>
              <a:t>For personal growth. You’ll gain skills, knowledge, and confidence.</a:t>
            </a:r>
          </a:p>
          <a:p>
            <a:pPr lvl="1"/>
            <a:r>
              <a:rPr lang="en-GB" sz="2000" dirty="0">
                <a:latin typeface="Arial" panose="020B0604020202020204" pitchFamily="34" charset="0"/>
                <a:cs typeface="Arial" panose="020B0604020202020204" pitchFamily="34" charset="0"/>
              </a:rPr>
              <a:t>It can be interesting, enjoyable, and can support your personal wellbeing.</a:t>
            </a:r>
          </a:p>
          <a:p>
            <a:pPr lvl="1"/>
            <a:r>
              <a:rPr lang="en-GB" sz="2000" dirty="0">
                <a:latin typeface="Arial" panose="020B0604020202020204" pitchFamily="34" charset="0"/>
                <a:cs typeface="Arial" panose="020B0604020202020204" pitchFamily="34" charset="0"/>
              </a:rPr>
              <a:t>A chance to access peer support e.g., buddies, mentoring, reflective spaces.</a:t>
            </a:r>
          </a:p>
          <a:p>
            <a:pPr lvl="1"/>
            <a:r>
              <a:rPr lang="en-GB" sz="2000" dirty="0">
                <a:latin typeface="Arial" panose="020B0604020202020204" pitchFamily="34" charset="0"/>
                <a:cs typeface="Arial" panose="020B0604020202020204" pitchFamily="34" charset="0"/>
              </a:rPr>
              <a:t>Connects you with others who have shared experiences.</a:t>
            </a:r>
          </a:p>
          <a:p>
            <a:pPr lvl="1"/>
            <a:r>
              <a:rPr lang="en-GB" sz="2000" dirty="0">
                <a:latin typeface="Arial" panose="020B0604020202020204" pitchFamily="34" charset="0"/>
                <a:cs typeface="Arial" panose="020B0604020202020204" pitchFamily="34" charset="0"/>
              </a:rPr>
              <a:t>You will receive recognition, appreciation, and celebration.</a:t>
            </a:r>
          </a:p>
        </p:txBody>
      </p:sp>
    </p:spTree>
    <p:extLst>
      <p:ext uri="{BB962C8B-B14F-4D97-AF65-F5344CB8AC3E}">
        <p14:creationId xmlns:p14="http://schemas.microsoft.com/office/powerpoint/2010/main" val="125945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6CD3A-C8E0-8E4C-CD31-C0F1E862E910}"/>
              </a:ext>
            </a:extLst>
          </p:cNvPr>
          <p:cNvSpPr>
            <a:spLocks noGrp="1"/>
          </p:cNvSpPr>
          <p:nvPr>
            <p:ph type="title"/>
          </p:nvPr>
        </p:nvSpPr>
        <p:spPr/>
        <p:txBody>
          <a:bodyPr>
            <a:normAutofit/>
          </a:bodyPr>
          <a:lstStyle/>
          <a:p>
            <a:pPr algn="ctr"/>
            <a:r>
              <a:rPr lang="en-GB" sz="4000" b="1" dirty="0">
                <a:latin typeface="Arial" panose="020B0604020202020204" pitchFamily="34" charset="0"/>
                <a:ea typeface="Verdana" panose="020B0604030504040204" pitchFamily="34" charset="0"/>
                <a:cs typeface="Arial" panose="020B0604020202020204" pitchFamily="34" charset="0"/>
              </a:rPr>
              <a:t>Things to consider before embarking on coproduction</a:t>
            </a:r>
          </a:p>
        </p:txBody>
      </p:sp>
      <p:sp>
        <p:nvSpPr>
          <p:cNvPr id="5" name="Content Placeholder 4">
            <a:extLst>
              <a:ext uri="{FF2B5EF4-FFF2-40B4-BE49-F238E27FC236}">
                <a16:creationId xmlns:a16="http://schemas.microsoft.com/office/drawing/2014/main" id="{A7D4BFDC-1C0C-1994-400E-0829C6A4E3D4}"/>
              </a:ext>
            </a:extLst>
          </p:cNvPr>
          <p:cNvSpPr>
            <a:spLocks noGrp="1"/>
          </p:cNvSpPr>
          <p:nvPr>
            <p:ph idx="1"/>
          </p:nvPr>
        </p:nvSpPr>
        <p:spPr/>
        <p:txBody>
          <a:bodyPr/>
          <a:lstStyle/>
          <a:p>
            <a:r>
              <a:rPr lang="en-GB" dirty="0"/>
              <a:t>Is the balance of power genuinely equal in decision making?</a:t>
            </a:r>
          </a:p>
          <a:p>
            <a:r>
              <a:rPr lang="en-GB" dirty="0"/>
              <a:t>Are there mutually agreed responsibilities and expectations? </a:t>
            </a:r>
          </a:p>
          <a:p>
            <a:r>
              <a:rPr lang="en-GB" dirty="0"/>
              <a:t>Are you able to support people taking part?  </a:t>
            </a:r>
          </a:p>
          <a:p>
            <a:r>
              <a:rPr lang="en-GB" dirty="0"/>
              <a:t>Can you commit to people with lived experience playing an equal role in delivery?</a:t>
            </a:r>
          </a:p>
          <a:p>
            <a:r>
              <a:rPr lang="en-GB" dirty="0"/>
              <a:t>Do you have time for the process to take place meaningfully? </a:t>
            </a:r>
          </a:p>
        </p:txBody>
      </p:sp>
    </p:spTree>
    <p:extLst>
      <p:ext uri="{BB962C8B-B14F-4D97-AF65-F5344CB8AC3E}">
        <p14:creationId xmlns:p14="http://schemas.microsoft.com/office/powerpoint/2010/main" val="32281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6CD3A-C8E0-8E4C-CD31-C0F1E862E910}"/>
              </a:ext>
            </a:extLst>
          </p:cNvPr>
          <p:cNvSpPr>
            <a:spLocks noGrp="1"/>
          </p:cNvSpPr>
          <p:nvPr>
            <p:ph type="title"/>
          </p:nvPr>
        </p:nvSpPr>
        <p:spPr/>
        <p:txBody>
          <a:bodyPr>
            <a:normAutofit/>
          </a:bodyPr>
          <a:lstStyle/>
          <a:p>
            <a:pPr algn="ctr"/>
            <a:r>
              <a:rPr lang="en-GB" sz="4000" b="1" dirty="0">
                <a:latin typeface="Arial" panose="020B0604020202020204" pitchFamily="34" charset="0"/>
                <a:ea typeface="Verdana" panose="020B0604030504040204" pitchFamily="34" charset="0"/>
                <a:cs typeface="Arial" panose="020B0604020202020204" pitchFamily="34" charset="0"/>
              </a:rPr>
              <a:t>Payment for coproduction </a:t>
            </a:r>
          </a:p>
        </p:txBody>
      </p:sp>
      <p:sp>
        <p:nvSpPr>
          <p:cNvPr id="5" name="Content Placeholder 4">
            <a:extLst>
              <a:ext uri="{FF2B5EF4-FFF2-40B4-BE49-F238E27FC236}">
                <a16:creationId xmlns:a16="http://schemas.microsoft.com/office/drawing/2014/main" id="{A7D4BFDC-1C0C-1994-400E-0829C6A4E3D4}"/>
              </a:ext>
            </a:extLst>
          </p:cNvPr>
          <p:cNvSpPr>
            <a:spLocks noGrp="1"/>
          </p:cNvSpPr>
          <p:nvPr>
            <p:ph idx="1"/>
          </p:nvPr>
        </p:nvSpPr>
        <p:spPr/>
        <p:txBody>
          <a:bodyPr/>
          <a:lstStyle/>
          <a:p>
            <a:r>
              <a:rPr lang="en-GB" dirty="0"/>
              <a:t>Physical Disability and Sensory Impairment Strategy </a:t>
            </a:r>
          </a:p>
          <a:p>
            <a:pPr lvl="1"/>
            <a:r>
              <a:rPr lang="en-GB" dirty="0"/>
              <a:t>Coproduced with Surrey County Council </a:t>
            </a:r>
          </a:p>
          <a:p>
            <a:pPr lvl="1"/>
            <a:r>
              <a:rPr lang="en-GB" dirty="0"/>
              <a:t>People with lived experience coproduced the strategy </a:t>
            </a:r>
          </a:p>
        </p:txBody>
      </p:sp>
    </p:spTree>
    <p:extLst>
      <p:ext uri="{BB962C8B-B14F-4D97-AF65-F5344CB8AC3E}">
        <p14:creationId xmlns:p14="http://schemas.microsoft.com/office/powerpoint/2010/main" val="308120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6CD3A-C8E0-8E4C-CD31-C0F1E862E910}"/>
              </a:ext>
            </a:extLst>
          </p:cNvPr>
          <p:cNvSpPr>
            <a:spLocks noGrp="1"/>
          </p:cNvSpPr>
          <p:nvPr>
            <p:ph type="title"/>
          </p:nvPr>
        </p:nvSpPr>
        <p:spPr/>
        <p:txBody>
          <a:bodyPr>
            <a:normAutofit/>
          </a:bodyPr>
          <a:lstStyle/>
          <a:p>
            <a:pPr algn="ctr"/>
            <a:r>
              <a:rPr lang="en-GB" sz="4000" b="1" dirty="0">
                <a:latin typeface="Arial" panose="020B0604020202020204" pitchFamily="34" charset="0"/>
                <a:ea typeface="Verdana" panose="020B0604030504040204" pitchFamily="34" charset="0"/>
                <a:cs typeface="Arial" panose="020B0604020202020204" pitchFamily="34" charset="0"/>
              </a:rPr>
              <a:t>Case studies </a:t>
            </a:r>
          </a:p>
        </p:txBody>
      </p:sp>
      <p:sp>
        <p:nvSpPr>
          <p:cNvPr id="5" name="Content Placeholder 4">
            <a:extLst>
              <a:ext uri="{FF2B5EF4-FFF2-40B4-BE49-F238E27FC236}">
                <a16:creationId xmlns:a16="http://schemas.microsoft.com/office/drawing/2014/main" id="{A7D4BFDC-1C0C-1994-400E-0829C6A4E3D4}"/>
              </a:ext>
            </a:extLst>
          </p:cNvPr>
          <p:cNvSpPr>
            <a:spLocks noGrp="1"/>
          </p:cNvSpPr>
          <p:nvPr>
            <p:ph idx="1"/>
          </p:nvPr>
        </p:nvSpPr>
        <p:spPr/>
        <p:txBody>
          <a:bodyPr/>
          <a:lstStyle/>
          <a:p>
            <a:r>
              <a:rPr lang="en-GB" dirty="0"/>
              <a:t>Physical Disability and Sensory Impairment Strategy </a:t>
            </a:r>
          </a:p>
          <a:p>
            <a:pPr lvl="1"/>
            <a:r>
              <a:rPr lang="en-GB" dirty="0"/>
              <a:t>Coproduced with Surrey County Council </a:t>
            </a:r>
          </a:p>
          <a:p>
            <a:pPr lvl="1"/>
            <a:r>
              <a:rPr lang="en-GB" dirty="0"/>
              <a:t>People with lived experience coproduced the strategy </a:t>
            </a:r>
          </a:p>
        </p:txBody>
      </p:sp>
    </p:spTree>
    <p:extLst>
      <p:ext uri="{BB962C8B-B14F-4D97-AF65-F5344CB8AC3E}">
        <p14:creationId xmlns:p14="http://schemas.microsoft.com/office/powerpoint/2010/main" val="197032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E366-8506-FF25-34F9-F2222CD7D72C}"/>
              </a:ext>
            </a:extLst>
          </p:cNvPr>
          <p:cNvSpPr>
            <a:spLocks noGrp="1"/>
          </p:cNvSpPr>
          <p:nvPr>
            <p:ph type="title"/>
          </p:nvPr>
        </p:nvSpPr>
        <p:spPr/>
        <p:txBody>
          <a:bodyPr>
            <a:normAutofit/>
          </a:bodyPr>
          <a:lstStyle/>
          <a:p>
            <a:pPr algn="ctr"/>
            <a:r>
              <a:rPr lang="en-GB" sz="3600" b="1" dirty="0">
                <a:latin typeface="Verdana" panose="020B0604030504040204" pitchFamily="34" charset="0"/>
                <a:ea typeface="Verdana" panose="020B0604030504040204" pitchFamily="34" charset="0"/>
              </a:rPr>
              <a:t>What we do</a:t>
            </a:r>
          </a:p>
        </p:txBody>
      </p:sp>
      <p:sp>
        <p:nvSpPr>
          <p:cNvPr id="5" name="Content Placeholder 4">
            <a:extLst>
              <a:ext uri="{FF2B5EF4-FFF2-40B4-BE49-F238E27FC236}">
                <a16:creationId xmlns:a16="http://schemas.microsoft.com/office/drawing/2014/main" id="{C26B97A7-3083-D00F-5C15-A9BED15E7182}"/>
              </a:ext>
            </a:extLst>
          </p:cNvPr>
          <p:cNvSpPr>
            <a:spLocks noGrp="1"/>
          </p:cNvSpPr>
          <p:nvPr>
            <p:ph idx="1"/>
          </p:nvPr>
        </p:nvSpPr>
        <p:spPr>
          <a:xfrm>
            <a:off x="838200" y="1825625"/>
            <a:ext cx="9377516" cy="4351338"/>
          </a:xfrm>
        </p:spPr>
        <p:txBody>
          <a:bodyPr>
            <a:normAutofit fontScale="92500" lnSpcReduction="10000"/>
          </a:bodyPr>
          <a:lstStyle/>
          <a:p>
            <a:r>
              <a:rPr lang="en-GB" dirty="0">
                <a:latin typeface="Arial" panose="020B0604020202020204" pitchFamily="34" charset="0"/>
                <a:cs typeface="Arial" panose="020B0604020202020204" pitchFamily="34" charset="0"/>
              </a:rPr>
              <a:t>We enable and empower Disabled people and those living with a long-term health condition to be an active and central part of the community.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proactively work with health, social care and community partners to co-produce services, strategies and policy.  </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campaign for choice and control to achieve our legal rights and entitlements.  We identify and respond to gaps in support to meet the needs of Disabled people.  We spotlight, celebrate and champion equity, diversity and inclusion.</a:t>
            </a:r>
          </a:p>
        </p:txBody>
      </p:sp>
    </p:spTree>
    <p:extLst>
      <p:ext uri="{BB962C8B-B14F-4D97-AF65-F5344CB8AC3E}">
        <p14:creationId xmlns:p14="http://schemas.microsoft.com/office/powerpoint/2010/main" val="245055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44AD-524B-6241-8929-3605B5003E49}"/>
              </a:ext>
            </a:extLst>
          </p:cNvPr>
          <p:cNvSpPr>
            <a:spLocks noGrp="1"/>
          </p:cNvSpPr>
          <p:nvPr>
            <p:ph type="title"/>
          </p:nvPr>
        </p:nvSpPr>
        <p:spPr/>
        <p:txBody>
          <a:bodyPr/>
          <a:lstStyle/>
          <a:p>
            <a:r>
              <a:rPr lang="en-GB" dirty="0"/>
              <a:t>Safe Havens</a:t>
            </a:r>
          </a:p>
        </p:txBody>
      </p:sp>
      <p:sp>
        <p:nvSpPr>
          <p:cNvPr id="3" name="Content Placeholder 2">
            <a:extLst>
              <a:ext uri="{FF2B5EF4-FFF2-40B4-BE49-F238E27FC236}">
                <a16:creationId xmlns:a16="http://schemas.microsoft.com/office/drawing/2014/main" id="{AB5A17C1-98F7-40EB-9C10-CCBD74F1A91A}"/>
              </a:ext>
            </a:extLst>
          </p:cNvPr>
          <p:cNvSpPr>
            <a:spLocks noGrp="1"/>
          </p:cNvSpPr>
          <p:nvPr>
            <p:ph idx="1"/>
          </p:nvPr>
        </p:nvSpPr>
        <p:spPr/>
        <p:txBody>
          <a:bodyPr/>
          <a:lstStyle/>
          <a:p>
            <a:pPr algn="l" fontAlgn="base">
              <a:spcAft>
                <a:spcPts val="800"/>
              </a:spcAft>
            </a:pPr>
            <a:r>
              <a:rPr lang="en-GB" sz="2000" b="0" i="0" dirty="0">
                <a:solidFill>
                  <a:srgbClr val="000000"/>
                </a:solidFill>
                <a:effectLst/>
                <a:latin typeface="Arial" panose="020B0604020202020204" pitchFamily="34" charset="0"/>
                <a:cs typeface="Arial" panose="020B0604020202020204" pitchFamily="34" charset="0"/>
              </a:rPr>
              <a:t>Independent Mental Health Network (IMHN) staff and members were involved with the Epsom and Aldershot location changes. IMHN brought together a group of people with lived experience of using these safe havens and knowledge of these areas.</a:t>
            </a:r>
          </a:p>
          <a:p>
            <a:pPr algn="l" fontAlgn="base">
              <a:spcAft>
                <a:spcPts val="800"/>
              </a:spcAft>
            </a:pPr>
            <a:r>
              <a:rPr lang="en-GB" sz="2000" b="0" i="0" dirty="0">
                <a:solidFill>
                  <a:srgbClr val="000000"/>
                </a:solidFill>
                <a:effectLst/>
                <a:latin typeface="Arial" panose="020B0604020202020204" pitchFamily="34" charset="0"/>
                <a:cs typeface="Arial" panose="020B0604020202020204" pitchFamily="34" charset="0"/>
              </a:rPr>
              <a:t>The group provided service user views on property options and locations. the way.</a:t>
            </a:r>
          </a:p>
          <a:p>
            <a:pPr algn="l" fontAlgn="base">
              <a:spcAft>
                <a:spcPts val="800"/>
              </a:spcAft>
            </a:pPr>
            <a:r>
              <a:rPr lang="en-GB" sz="2000" b="0" i="0" dirty="0">
                <a:solidFill>
                  <a:srgbClr val="000000"/>
                </a:solidFill>
                <a:effectLst/>
                <a:latin typeface="Arial" panose="020B0604020202020204" pitchFamily="34" charset="0"/>
                <a:cs typeface="Arial" panose="020B0604020202020204" pitchFamily="34" charset="0"/>
              </a:rPr>
              <a:t>Provider organisations and the commissioners from Surrey Heartlands and Frimley worked with the IMHN sub-group at regular points throughout both the relocations, making sure decisions were made together until appropriate solutions were found. </a:t>
            </a:r>
          </a:p>
          <a:p>
            <a:pPr algn="l" fontAlgn="base">
              <a:spcAft>
                <a:spcPts val="800"/>
              </a:spcAft>
            </a:pPr>
            <a:r>
              <a:rPr lang="en-GB" sz="2000" b="0" i="0" dirty="0">
                <a:solidFill>
                  <a:srgbClr val="000000"/>
                </a:solidFill>
                <a:effectLst/>
                <a:latin typeface="Arial" panose="020B0604020202020204" pitchFamily="34" charset="0"/>
                <a:cs typeface="Arial" panose="020B0604020202020204" pitchFamily="34" charset="0"/>
              </a:rPr>
              <a:t>The IMHN members also assisted with the design and launch of a young adult Safe Haven in Guildford</a:t>
            </a:r>
            <a:r>
              <a:rPr lang="en-GB" sz="1800" b="0" i="0" dirty="0">
                <a:solidFill>
                  <a:srgbClr val="000000"/>
                </a:solidFill>
                <a:effectLst/>
                <a:latin typeface="Aptos" panose="020B0004020202020204" pitchFamily="34" charset="0"/>
              </a:rPr>
              <a:t>.</a:t>
            </a:r>
          </a:p>
        </p:txBody>
      </p:sp>
    </p:spTree>
    <p:extLst>
      <p:ext uri="{BB962C8B-B14F-4D97-AF65-F5344CB8AC3E}">
        <p14:creationId xmlns:p14="http://schemas.microsoft.com/office/powerpoint/2010/main" val="3912901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6CD3A-C8E0-8E4C-CD31-C0F1E862E910}"/>
              </a:ext>
            </a:extLst>
          </p:cNvPr>
          <p:cNvSpPr>
            <a:spLocks noGrp="1"/>
          </p:cNvSpPr>
          <p:nvPr>
            <p:ph type="title"/>
          </p:nvPr>
        </p:nvSpPr>
        <p:spPr/>
        <p:txBody>
          <a:bodyPr>
            <a:normAutofit/>
          </a:bodyPr>
          <a:lstStyle/>
          <a:p>
            <a:pPr algn="ctr"/>
            <a:r>
              <a:rPr lang="en-GB" sz="4000" b="1" dirty="0">
                <a:latin typeface="Arial" panose="020B0604020202020204" pitchFamily="34" charset="0"/>
                <a:ea typeface="Verdana" panose="020B0604030504040204" pitchFamily="34" charset="0"/>
                <a:cs typeface="Arial" panose="020B0604020202020204" pitchFamily="34" charset="0"/>
              </a:rPr>
              <a:t>Questions? </a:t>
            </a:r>
          </a:p>
        </p:txBody>
      </p:sp>
      <p:sp>
        <p:nvSpPr>
          <p:cNvPr id="7" name="Content Placeholder 6">
            <a:extLst>
              <a:ext uri="{FF2B5EF4-FFF2-40B4-BE49-F238E27FC236}">
                <a16:creationId xmlns:a16="http://schemas.microsoft.com/office/drawing/2014/main" id="{582FDCF5-0278-33C3-4F00-4025FACBE41C}"/>
              </a:ext>
            </a:extLst>
          </p:cNvPr>
          <p:cNvSpPr>
            <a:spLocks noGrp="1"/>
          </p:cNvSpPr>
          <p:nvPr>
            <p:ph idx="1"/>
          </p:nvPr>
        </p:nvSpPr>
        <p:spPr>
          <a:xfrm>
            <a:off x="838199" y="1825625"/>
            <a:ext cx="8994059" cy="4351338"/>
          </a:xfrm>
        </p:spPr>
        <p:txBody>
          <a:bodyPr>
            <a:normAutofit/>
          </a:bodyPr>
          <a:lstStyle/>
          <a:p>
            <a:endParaRPr lang="en-GB" sz="2800" dirty="0">
              <a:latin typeface="Arial" panose="020B0604020202020204" pitchFamily="34" charset="0"/>
              <a:ea typeface="Verdana" panose="020B0604030504040204" pitchFamily="34" charset="0"/>
            </a:endParaRPr>
          </a:p>
        </p:txBody>
      </p:sp>
    </p:spTree>
    <p:extLst>
      <p:ext uri="{BB962C8B-B14F-4D97-AF65-F5344CB8AC3E}">
        <p14:creationId xmlns:p14="http://schemas.microsoft.com/office/powerpoint/2010/main" val="307577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C63567-9A18-430B-817B-152D609F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EE366-8506-FF25-34F9-F2222CD7D72C}"/>
              </a:ext>
            </a:extLst>
          </p:cNvPr>
          <p:cNvSpPr>
            <a:spLocks noGrp="1"/>
          </p:cNvSpPr>
          <p:nvPr>
            <p:ph type="title"/>
          </p:nvPr>
        </p:nvSpPr>
        <p:spPr>
          <a:xfrm>
            <a:off x="6564019" y="554009"/>
            <a:ext cx="4789763" cy="1662878"/>
          </a:xfrm>
        </p:spPr>
        <p:txBody>
          <a:bodyPr>
            <a:normAutofit/>
          </a:bodyPr>
          <a:lstStyle/>
          <a:p>
            <a:r>
              <a:rPr lang="en-GB" sz="4000" b="1">
                <a:latin typeface="Verdana" panose="020B0604030504040204" pitchFamily="34" charset="0"/>
                <a:ea typeface="Verdana" panose="020B0604030504040204" pitchFamily="34" charset="0"/>
              </a:rPr>
              <a:t>The difference we make..</a:t>
            </a:r>
          </a:p>
        </p:txBody>
      </p:sp>
      <p:pic>
        <p:nvPicPr>
          <p:cNvPr id="7" name="Picture 6" descr="A group of women on a boat&#10;&#10;Description automatically generated">
            <a:extLst>
              <a:ext uri="{FF2B5EF4-FFF2-40B4-BE49-F238E27FC236}">
                <a16:creationId xmlns:a16="http://schemas.microsoft.com/office/drawing/2014/main" id="{62EC5B94-C0E6-B830-5D95-DBA3298698A5}"/>
              </a:ext>
            </a:extLst>
          </p:cNvPr>
          <p:cNvPicPr>
            <a:picLocks noChangeAspect="1"/>
          </p:cNvPicPr>
          <p:nvPr/>
        </p:nvPicPr>
        <p:blipFill>
          <a:blip r:embed="rId2">
            <a:extLst>
              <a:ext uri="{28A0092B-C50C-407E-A947-70E740481C1C}">
                <a14:useLocalDpi xmlns:a14="http://schemas.microsoft.com/office/drawing/2010/main" val="0"/>
              </a:ext>
            </a:extLst>
          </a:blip>
          <a:srcRect r="-3" b="2276"/>
          <a:stretch/>
        </p:blipFill>
        <p:spPr>
          <a:xfrm>
            <a:off x="20" y="10"/>
            <a:ext cx="3003103" cy="3912881"/>
          </a:xfrm>
          <a:prstGeom prst="rect">
            <a:avLst/>
          </a:prstGeom>
        </p:spPr>
      </p:pic>
      <p:pic>
        <p:nvPicPr>
          <p:cNvPr id="4" name="Picture 3" descr="A person and person on a tricycle&#10;&#10;Description automatically generated">
            <a:extLst>
              <a:ext uri="{FF2B5EF4-FFF2-40B4-BE49-F238E27FC236}">
                <a16:creationId xmlns:a16="http://schemas.microsoft.com/office/drawing/2014/main" id="{4AF208E5-3FB3-E849-7B15-C6AAFD350BC2}"/>
              </a:ext>
            </a:extLst>
          </p:cNvPr>
          <p:cNvPicPr>
            <a:picLocks noChangeAspect="1"/>
          </p:cNvPicPr>
          <p:nvPr/>
        </p:nvPicPr>
        <p:blipFill>
          <a:blip r:embed="rId3">
            <a:extLst>
              <a:ext uri="{28A0092B-C50C-407E-A947-70E740481C1C}">
                <a14:useLocalDpi xmlns:a14="http://schemas.microsoft.com/office/drawing/2010/main" val="0"/>
              </a:ext>
            </a:extLst>
          </a:blip>
          <a:srcRect t="13258" r="-3" b="34590"/>
          <a:stretch/>
        </p:blipFill>
        <p:spPr>
          <a:xfrm>
            <a:off x="3180257" y="10"/>
            <a:ext cx="3016307" cy="2223328"/>
          </a:xfrm>
          <a:prstGeom prst="rect">
            <a:avLst/>
          </a:prstGeom>
        </p:spPr>
      </p:pic>
      <p:pic>
        <p:nvPicPr>
          <p:cNvPr id="11" name="Picture 10" descr="A person holding a sign&#10;&#10;Description automatically generated">
            <a:extLst>
              <a:ext uri="{FF2B5EF4-FFF2-40B4-BE49-F238E27FC236}">
                <a16:creationId xmlns:a16="http://schemas.microsoft.com/office/drawing/2014/main" id="{9FC72125-D0DD-90A8-682A-B60A0CAE0D6B}"/>
              </a:ext>
            </a:extLst>
          </p:cNvPr>
          <p:cNvPicPr>
            <a:picLocks noChangeAspect="1"/>
          </p:cNvPicPr>
          <p:nvPr/>
        </p:nvPicPr>
        <p:blipFill>
          <a:blip r:embed="rId4">
            <a:extLst>
              <a:ext uri="{28A0092B-C50C-407E-A947-70E740481C1C}">
                <a14:useLocalDpi xmlns:a14="http://schemas.microsoft.com/office/drawing/2010/main" val="0"/>
              </a:ext>
            </a:extLst>
          </a:blip>
          <a:srcRect r="30619" b="-4"/>
          <a:stretch/>
        </p:blipFill>
        <p:spPr>
          <a:xfrm rot="5400000">
            <a:off x="112554" y="3967433"/>
            <a:ext cx="2778013" cy="3003123"/>
          </a:xfrm>
          <a:prstGeom prst="rect">
            <a:avLst/>
          </a:prstGeom>
        </p:spPr>
      </p:pic>
      <p:pic>
        <p:nvPicPr>
          <p:cNvPr id="13" name="Picture 12" descr="A group of people in a park&#10;&#10;Description automatically generated">
            <a:extLst>
              <a:ext uri="{FF2B5EF4-FFF2-40B4-BE49-F238E27FC236}">
                <a16:creationId xmlns:a16="http://schemas.microsoft.com/office/drawing/2014/main" id="{C5A51940-CD7E-8EF6-56D5-9C7246CB1093}"/>
              </a:ext>
            </a:extLst>
          </p:cNvPr>
          <p:cNvPicPr>
            <a:picLocks noChangeAspect="1"/>
          </p:cNvPicPr>
          <p:nvPr/>
        </p:nvPicPr>
        <p:blipFill>
          <a:blip r:embed="rId5">
            <a:extLst>
              <a:ext uri="{28A0092B-C50C-407E-A947-70E740481C1C}">
                <a14:useLocalDpi xmlns:a14="http://schemas.microsoft.com/office/drawing/2010/main" val="0"/>
              </a:ext>
            </a:extLst>
          </a:blip>
          <a:srcRect l="8963" r="39930" b="-4"/>
          <a:stretch/>
        </p:blipFill>
        <p:spPr>
          <a:xfrm rot="5400000">
            <a:off x="3660746" y="1914566"/>
            <a:ext cx="2055326" cy="3016307"/>
          </a:xfrm>
          <a:prstGeom prst="rect">
            <a:avLst/>
          </a:prstGeom>
        </p:spPr>
      </p:pic>
      <p:pic>
        <p:nvPicPr>
          <p:cNvPr id="9" name="Picture 8" descr="Two women sitting in chairs looking at a tablet&#10;&#10;Description automatically generated">
            <a:extLst>
              <a:ext uri="{FF2B5EF4-FFF2-40B4-BE49-F238E27FC236}">
                <a16:creationId xmlns:a16="http://schemas.microsoft.com/office/drawing/2014/main" id="{E7D7B61D-FADB-7670-1D9F-7B2741BB6E45}"/>
              </a:ext>
            </a:extLst>
          </p:cNvPr>
          <p:cNvPicPr>
            <a:picLocks noChangeAspect="1"/>
          </p:cNvPicPr>
          <p:nvPr/>
        </p:nvPicPr>
        <p:blipFill>
          <a:blip r:embed="rId6">
            <a:extLst>
              <a:ext uri="{28A0092B-C50C-407E-A947-70E740481C1C}">
                <a14:useLocalDpi xmlns:a14="http://schemas.microsoft.com/office/drawing/2010/main" val="0"/>
              </a:ext>
            </a:extLst>
          </a:blip>
          <a:srcRect r="3" b="1482"/>
          <a:stretch/>
        </p:blipFill>
        <p:spPr>
          <a:xfrm>
            <a:off x="3180257" y="4629236"/>
            <a:ext cx="3016307" cy="2228765"/>
          </a:xfrm>
          <a:prstGeom prst="rect">
            <a:avLst/>
          </a:prstGeom>
        </p:spPr>
      </p:pic>
      <p:sp>
        <p:nvSpPr>
          <p:cNvPr id="5" name="Content Placeholder 4">
            <a:extLst>
              <a:ext uri="{FF2B5EF4-FFF2-40B4-BE49-F238E27FC236}">
                <a16:creationId xmlns:a16="http://schemas.microsoft.com/office/drawing/2014/main" id="{C26B97A7-3083-D00F-5C15-A9BED15E7182}"/>
              </a:ext>
            </a:extLst>
          </p:cNvPr>
          <p:cNvSpPr>
            <a:spLocks noGrp="1"/>
          </p:cNvSpPr>
          <p:nvPr>
            <p:ph idx="1"/>
          </p:nvPr>
        </p:nvSpPr>
        <p:spPr>
          <a:xfrm>
            <a:off x="6564019" y="2412009"/>
            <a:ext cx="4789763" cy="3713895"/>
          </a:xfrm>
        </p:spPr>
        <p:txBody>
          <a:bodyPr>
            <a:normAutofit/>
          </a:bodyPr>
          <a:lstStyle/>
          <a:p>
            <a:r>
              <a:rPr lang="en-GB" sz="2000" b="1" i="1">
                <a:effectLst/>
                <a:latin typeface="Ovink"/>
              </a:rPr>
              <a:t>“Joining The Coalition has been so helpful. I’ve met so many other people that experience daily challenges, it’s changed my perspective on what can be achieved and has made me feel less isolated”</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2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CC2D31C-E8E3-36A0-AE93-021455E87301}"/>
              </a:ext>
            </a:extLst>
          </p:cNvPr>
          <p:cNvSpPr>
            <a:spLocks noGrp="1"/>
          </p:cNvSpPr>
          <p:nvPr>
            <p:ph type="ctrTitle"/>
          </p:nvPr>
        </p:nvSpPr>
        <p:spPr>
          <a:xfrm>
            <a:off x="1425678" y="0"/>
            <a:ext cx="9144000" cy="2387600"/>
          </a:xfrm>
        </p:spPr>
        <p:txBody>
          <a:bodyPr anchor="ctr"/>
          <a:lstStyle/>
          <a:p>
            <a:r>
              <a:rPr lang="en-GB" dirty="0">
                <a:latin typeface="Verdana" panose="020B0604030504040204" pitchFamily="34" charset="0"/>
                <a:ea typeface="Verdana" panose="020B0604030504040204" pitchFamily="34" charset="0"/>
              </a:rPr>
              <a:t>What is coproduction? </a:t>
            </a:r>
          </a:p>
        </p:txBody>
      </p:sp>
      <p:sp>
        <p:nvSpPr>
          <p:cNvPr id="2" name="TextBox 1">
            <a:extLst>
              <a:ext uri="{FF2B5EF4-FFF2-40B4-BE49-F238E27FC236}">
                <a16:creationId xmlns:a16="http://schemas.microsoft.com/office/drawing/2014/main" id="{CF808A0E-13C0-036C-7D32-71B0FC7F6A3C}"/>
              </a:ext>
            </a:extLst>
          </p:cNvPr>
          <p:cNvSpPr txBox="1"/>
          <p:nvPr/>
        </p:nvSpPr>
        <p:spPr>
          <a:xfrm>
            <a:off x="3264309" y="2387600"/>
            <a:ext cx="9144000"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Tell us your thoughts? </a:t>
            </a:r>
          </a:p>
        </p:txBody>
      </p:sp>
    </p:spTree>
    <p:extLst>
      <p:ext uri="{BB962C8B-B14F-4D97-AF65-F5344CB8AC3E}">
        <p14:creationId xmlns:p14="http://schemas.microsoft.com/office/powerpoint/2010/main" val="211350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E366-8506-FF25-34F9-F2222CD7D72C}"/>
              </a:ext>
            </a:extLst>
          </p:cNvPr>
          <p:cNvSpPr>
            <a:spLocks noGrp="1"/>
          </p:cNvSpPr>
          <p:nvPr>
            <p:ph type="title"/>
          </p:nvPr>
        </p:nvSpPr>
        <p:spPr/>
        <p:txBody>
          <a:bodyPr/>
          <a:lstStyle/>
          <a:p>
            <a:pPr algn="ctr"/>
            <a:r>
              <a:rPr lang="en-GB" b="1" dirty="0">
                <a:latin typeface="Verdana" panose="020B0604030504040204" pitchFamily="34" charset="0"/>
                <a:ea typeface="Verdana" panose="020B0604030504040204" pitchFamily="34" charset="0"/>
              </a:rPr>
              <a:t>Co-production definition</a:t>
            </a:r>
          </a:p>
        </p:txBody>
      </p:sp>
      <p:sp>
        <p:nvSpPr>
          <p:cNvPr id="7" name="Content Placeholder 6">
            <a:extLst>
              <a:ext uri="{FF2B5EF4-FFF2-40B4-BE49-F238E27FC236}">
                <a16:creationId xmlns:a16="http://schemas.microsoft.com/office/drawing/2014/main" id="{582FDCF5-0278-33C3-4F00-4025FACBE41C}"/>
              </a:ext>
            </a:extLst>
          </p:cNvPr>
          <p:cNvSpPr>
            <a:spLocks noGrp="1"/>
          </p:cNvSpPr>
          <p:nvPr>
            <p:ph idx="1"/>
          </p:nvPr>
        </p:nvSpPr>
        <p:spPr/>
        <p:txBody>
          <a:bodyPr anchor="t">
            <a:normAutofit lnSpcReduction="10000"/>
          </a:bodyPr>
          <a:lstStyle/>
          <a:p>
            <a:pPr algn="l" fontAlgn="base"/>
            <a:r>
              <a:rPr lang="en-GB" b="0" i="0" dirty="0">
                <a:solidFill>
                  <a:srgbClr val="202A30"/>
                </a:solidFill>
                <a:effectLst/>
                <a:latin typeface="-apple-system"/>
              </a:rPr>
              <a:t>“Co‑production is a way of working that involves people who use health and care services, carers and communities in equal partnership; and which engages groups of people at the earliest stages of service design, development and evaluation.</a:t>
            </a:r>
          </a:p>
          <a:p>
            <a:pPr algn="l" fontAlgn="base"/>
            <a:r>
              <a:rPr lang="en-GB" b="0" i="0" dirty="0">
                <a:solidFill>
                  <a:srgbClr val="202A30"/>
                </a:solidFill>
                <a:effectLst/>
                <a:latin typeface="-apple-system"/>
              </a:rPr>
              <a:t>“Co‑production acknowledges that people with ‘lived experience’ of a particular condition are often best placed to advise on what support and services will make a positive difference to their lives. Done well, co‑production helps to ground discussions in reality, and to maintain a person‑centred perspective. Co‑production is part of a range of approaches that includes citizen involvement, participation, engagement and consultation.”</a:t>
            </a:r>
          </a:p>
        </p:txBody>
      </p:sp>
    </p:spTree>
    <p:extLst>
      <p:ext uri="{BB962C8B-B14F-4D97-AF65-F5344CB8AC3E}">
        <p14:creationId xmlns:p14="http://schemas.microsoft.com/office/powerpoint/2010/main" val="26983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6CD3A-C8E0-8E4C-CD31-C0F1E862E910}"/>
              </a:ext>
            </a:extLst>
          </p:cNvPr>
          <p:cNvSpPr>
            <a:spLocks noGrp="1"/>
          </p:cNvSpPr>
          <p:nvPr>
            <p:ph type="title"/>
          </p:nvPr>
        </p:nvSpPr>
        <p:spPr/>
        <p:txBody>
          <a:bodyPr>
            <a:normAutofit/>
          </a:bodyPr>
          <a:lstStyle/>
          <a:p>
            <a:pPr algn="ctr"/>
            <a:r>
              <a:rPr lang="en-GB" sz="4000" b="1" dirty="0">
                <a:latin typeface="Arial" panose="020B0604020202020204" pitchFamily="34" charset="0"/>
                <a:ea typeface="Verdana" panose="020B0604030504040204" pitchFamily="34" charset="0"/>
                <a:cs typeface="Arial" panose="020B0604020202020204" pitchFamily="34" charset="0"/>
              </a:rPr>
              <a:t>Coproduction Ladder </a:t>
            </a:r>
          </a:p>
        </p:txBody>
      </p:sp>
      <p:sp>
        <p:nvSpPr>
          <p:cNvPr id="5" name="Content Placeholder 4">
            <a:extLst>
              <a:ext uri="{FF2B5EF4-FFF2-40B4-BE49-F238E27FC236}">
                <a16:creationId xmlns:a16="http://schemas.microsoft.com/office/drawing/2014/main" id="{A7D4BFDC-1C0C-1994-400E-0829C6A4E3D4}"/>
              </a:ext>
            </a:extLst>
          </p:cNvPr>
          <p:cNvSpPr>
            <a:spLocks noGrp="1"/>
          </p:cNvSpPr>
          <p:nvPr>
            <p:ph idx="1"/>
          </p:nvPr>
        </p:nvSpPr>
        <p:spPr/>
        <p:txBody>
          <a:bodyPr/>
          <a:lstStyle/>
          <a:p>
            <a:r>
              <a:rPr lang="en-GB" dirty="0"/>
              <a:t>The ladder describes a series of steps towards co-production in health and social care. It supports greater understanding of the various stages of access and inclusion before full co-production is achieved.</a:t>
            </a:r>
          </a:p>
          <a:p>
            <a:endParaRPr lang="en-GB" dirty="0"/>
          </a:p>
          <a:p>
            <a:endParaRPr lang="en-GB" dirty="0"/>
          </a:p>
        </p:txBody>
      </p:sp>
    </p:spTree>
    <p:extLst>
      <p:ext uri="{BB962C8B-B14F-4D97-AF65-F5344CB8AC3E}">
        <p14:creationId xmlns:p14="http://schemas.microsoft.com/office/powerpoint/2010/main" val="378153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B49701-30CF-EDB0-FECF-B36E4FD16161}"/>
              </a:ext>
            </a:extLst>
          </p:cNvPr>
          <p:cNvPicPr>
            <a:picLocks noGrp="1" noChangeAspect="1"/>
          </p:cNvPicPr>
          <p:nvPr>
            <p:ph idx="1"/>
          </p:nvPr>
        </p:nvPicPr>
        <p:blipFill>
          <a:blip r:embed="rId3"/>
          <a:stretch>
            <a:fillRect/>
          </a:stretch>
        </p:blipFill>
        <p:spPr>
          <a:xfrm>
            <a:off x="3334393" y="377416"/>
            <a:ext cx="6055413" cy="5829044"/>
          </a:xfrm>
        </p:spPr>
      </p:pic>
      <p:sp>
        <p:nvSpPr>
          <p:cNvPr id="6" name="TextBox 5">
            <a:extLst>
              <a:ext uri="{FF2B5EF4-FFF2-40B4-BE49-F238E27FC236}">
                <a16:creationId xmlns:a16="http://schemas.microsoft.com/office/drawing/2014/main" id="{024DD880-69D1-7478-9245-8DED8C3D1C0D}"/>
              </a:ext>
            </a:extLst>
          </p:cNvPr>
          <p:cNvSpPr txBox="1"/>
          <p:nvPr/>
        </p:nvSpPr>
        <p:spPr>
          <a:xfrm>
            <a:off x="8209936" y="6300331"/>
            <a:ext cx="4119716" cy="369332"/>
          </a:xfrm>
          <a:prstGeom prst="rect">
            <a:avLst/>
          </a:prstGeom>
          <a:noFill/>
        </p:spPr>
        <p:txBody>
          <a:bodyPr wrap="square" rtlCol="0">
            <a:spAutoFit/>
          </a:bodyPr>
          <a:lstStyle/>
          <a:p>
            <a:r>
              <a:rPr lang="en-GB" dirty="0"/>
              <a:t>Via Think Local Act Personal Website </a:t>
            </a:r>
          </a:p>
        </p:txBody>
      </p:sp>
    </p:spTree>
    <p:extLst>
      <p:ext uri="{BB962C8B-B14F-4D97-AF65-F5344CB8AC3E}">
        <p14:creationId xmlns:p14="http://schemas.microsoft.com/office/powerpoint/2010/main" val="60857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110E-C161-117E-5704-76E96ACFC9C7}"/>
              </a:ext>
            </a:extLst>
          </p:cNvPr>
          <p:cNvSpPr>
            <a:spLocks noGrp="1"/>
          </p:cNvSpPr>
          <p:nvPr>
            <p:ph type="title"/>
          </p:nvPr>
        </p:nvSpPr>
        <p:spPr/>
        <p:txBody>
          <a:bodyPr/>
          <a:lstStyle/>
          <a:p>
            <a:r>
              <a:rPr lang="en-GB" dirty="0"/>
              <a:t>Doing to….	</a:t>
            </a:r>
          </a:p>
        </p:txBody>
      </p:sp>
      <p:sp>
        <p:nvSpPr>
          <p:cNvPr id="3" name="Content Placeholder 2">
            <a:extLst>
              <a:ext uri="{FF2B5EF4-FFF2-40B4-BE49-F238E27FC236}">
                <a16:creationId xmlns:a16="http://schemas.microsoft.com/office/drawing/2014/main" id="{3E9D2640-CF8E-204E-5104-FA6BEDC65503}"/>
              </a:ext>
            </a:extLst>
          </p:cNvPr>
          <p:cNvSpPr>
            <a:spLocks noGrp="1"/>
          </p:cNvSpPr>
          <p:nvPr>
            <p:ph idx="1"/>
          </p:nvPr>
        </p:nvSpPr>
        <p:spPr/>
        <p:txBody>
          <a:bodyPr/>
          <a:lstStyle/>
          <a:p>
            <a:r>
              <a:rPr lang="en-GB" dirty="0"/>
              <a:t>Coercion</a:t>
            </a:r>
          </a:p>
          <a:p>
            <a:pPr lvl="1"/>
            <a:r>
              <a:rPr lang="en-GB" dirty="0"/>
              <a:t>The bottom of the ladder. Coercing people to attend an event or hear about services without their views being considered</a:t>
            </a:r>
          </a:p>
          <a:p>
            <a:endParaRPr lang="en-GB" dirty="0"/>
          </a:p>
          <a:p>
            <a:r>
              <a:rPr lang="en-GB" dirty="0"/>
              <a:t>Educating</a:t>
            </a:r>
          </a:p>
          <a:p>
            <a:pPr lvl="1"/>
            <a:r>
              <a:rPr lang="en-GB" dirty="0"/>
              <a:t>Telling people about the service…that’s it…very one way!  </a:t>
            </a:r>
          </a:p>
        </p:txBody>
      </p:sp>
    </p:spTree>
    <p:extLst>
      <p:ext uri="{BB962C8B-B14F-4D97-AF65-F5344CB8AC3E}">
        <p14:creationId xmlns:p14="http://schemas.microsoft.com/office/powerpoint/2010/main" val="79339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A42B-CD7B-61F2-58DF-7AC76D9F5924}"/>
              </a:ext>
            </a:extLst>
          </p:cNvPr>
          <p:cNvSpPr>
            <a:spLocks noGrp="1"/>
          </p:cNvSpPr>
          <p:nvPr>
            <p:ph type="title"/>
          </p:nvPr>
        </p:nvSpPr>
        <p:spPr/>
        <p:txBody>
          <a:bodyPr/>
          <a:lstStyle/>
          <a:p>
            <a:r>
              <a:rPr lang="en-GB" dirty="0"/>
              <a:t>Doing for</a:t>
            </a:r>
          </a:p>
        </p:txBody>
      </p:sp>
      <p:sp>
        <p:nvSpPr>
          <p:cNvPr id="3" name="Content Placeholder 2">
            <a:extLst>
              <a:ext uri="{FF2B5EF4-FFF2-40B4-BE49-F238E27FC236}">
                <a16:creationId xmlns:a16="http://schemas.microsoft.com/office/drawing/2014/main" id="{7039706A-E1C5-EBE2-4FFC-F427A70E77A0}"/>
              </a:ext>
            </a:extLst>
          </p:cNvPr>
          <p:cNvSpPr>
            <a:spLocks noGrp="1"/>
          </p:cNvSpPr>
          <p:nvPr>
            <p:ph idx="1"/>
          </p:nvPr>
        </p:nvSpPr>
        <p:spPr/>
        <p:txBody>
          <a:bodyPr>
            <a:noAutofit/>
          </a:bodyPr>
          <a:lstStyle/>
          <a:p>
            <a:r>
              <a:rPr lang="en-GB" dirty="0">
                <a:latin typeface="Arial" panose="020B0604020202020204" pitchFamily="34" charset="0"/>
                <a:cs typeface="Arial" panose="020B0604020202020204" pitchFamily="34" charset="0"/>
              </a:rPr>
              <a:t>Informing </a:t>
            </a:r>
          </a:p>
          <a:p>
            <a:pPr lvl="1"/>
            <a:r>
              <a:rPr lang="en-GB" sz="2800" dirty="0">
                <a:latin typeface="Arial" panose="020B0604020202020204" pitchFamily="34" charset="0"/>
                <a:cs typeface="Arial" panose="020B0604020202020204" pitchFamily="34" charset="0"/>
              </a:rPr>
              <a:t>Telling people about the services and how they work. This may include some description about why the decisions were made. </a:t>
            </a:r>
          </a:p>
          <a:p>
            <a:r>
              <a:rPr lang="en-GB" dirty="0">
                <a:latin typeface="Arial" panose="020B0604020202020204" pitchFamily="34" charset="0"/>
                <a:cs typeface="Arial" panose="020B0604020202020204" pitchFamily="34" charset="0"/>
              </a:rPr>
              <a:t>Consultation </a:t>
            </a:r>
          </a:p>
          <a:p>
            <a:pPr lvl="1"/>
            <a:r>
              <a:rPr lang="en-GB" sz="2800" dirty="0">
                <a:latin typeface="Arial" panose="020B0604020202020204" pitchFamily="34" charset="0"/>
                <a:cs typeface="Arial" panose="020B0604020202020204" pitchFamily="34" charset="0"/>
              </a:rPr>
              <a:t>Encouraging people to complete surveys, write a response to a proposed policy with no opportunity to change things! </a:t>
            </a:r>
          </a:p>
          <a:p>
            <a:r>
              <a:rPr lang="en-GB" dirty="0">
                <a:latin typeface="Arial" panose="020B0604020202020204" pitchFamily="34" charset="0"/>
                <a:cs typeface="Arial" panose="020B0604020202020204" pitchFamily="34" charset="0"/>
              </a:rPr>
              <a:t>Engagement </a:t>
            </a:r>
          </a:p>
          <a:p>
            <a:pPr lvl="1"/>
            <a:r>
              <a:rPr lang="en-GB" sz="2800" dirty="0">
                <a:latin typeface="Arial" panose="020B0604020202020204" pitchFamily="34" charset="0"/>
                <a:cs typeface="Arial" panose="020B0604020202020204" pitchFamily="34" charset="0"/>
              </a:rPr>
              <a:t>More surveys and responses with </a:t>
            </a:r>
            <a:r>
              <a:rPr lang="en-GB" sz="2800" b="1" dirty="0">
                <a:latin typeface="Arial" panose="020B0604020202020204" pitchFamily="34" charset="0"/>
                <a:cs typeface="Arial" panose="020B0604020202020204" pitchFamily="34" charset="0"/>
              </a:rPr>
              <a:t>SOME</a:t>
            </a:r>
            <a:r>
              <a:rPr lang="en-GB" sz="2800" dirty="0">
                <a:latin typeface="Arial" panose="020B0604020202020204" pitchFamily="34" charset="0"/>
                <a:cs typeface="Arial" panose="020B0604020202020204" pitchFamily="34" charset="0"/>
              </a:rPr>
              <a:t> influence over the decisions being made</a:t>
            </a:r>
          </a:p>
        </p:txBody>
      </p:sp>
    </p:spTree>
    <p:extLst>
      <p:ext uri="{BB962C8B-B14F-4D97-AF65-F5344CB8AC3E}">
        <p14:creationId xmlns:p14="http://schemas.microsoft.com/office/powerpoint/2010/main" val="26740475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8D3CED2213734591F14A3097B51439" ma:contentTypeVersion="19" ma:contentTypeDescription="Create a new document." ma:contentTypeScope="" ma:versionID="63e7d29897547fb3ec4e47f25b801781">
  <xsd:schema xmlns:xsd="http://www.w3.org/2001/XMLSchema" xmlns:xs="http://www.w3.org/2001/XMLSchema" xmlns:p="http://schemas.microsoft.com/office/2006/metadata/properties" xmlns:ns2="e50f0395-3555-4f97-b8c0-ce14fe8f2377" xmlns:ns3="907d2526-5ef7-4852-ba13-ef2d9ddfaf1f" targetNamespace="http://schemas.microsoft.com/office/2006/metadata/properties" ma:root="true" ma:fieldsID="8bde63800c30c3c1789d77947e6253dd" ns2:_="" ns3:_="">
    <xsd:import namespace="e50f0395-3555-4f97-b8c0-ce14fe8f2377"/>
    <xsd:import namespace="907d2526-5ef7-4852-ba13-ef2d9ddfaf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klp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f0395-3555-4f97-b8c0-ce14fe8f2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lpr" ma:index="20" nillable="true" ma:displayName="Person or Group" ma:list="UserInfo" ma:internalName="klp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d488bc-f3d7-4c87-b121-834d4ddac6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7d2526-5ef7-4852-ba13-ef2d9ddfaf1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6b7d00a-d4da-44a8-ba5f-2ab769e9ff30}" ma:internalName="TaxCatchAll" ma:showField="CatchAllData" ma:web="907d2526-5ef7-4852-ba13-ef2d9ddfaf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AC8669-56B7-4BF1-BFBF-D0A5DDB5CD58}"/>
</file>

<file path=customXml/itemProps2.xml><?xml version="1.0" encoding="utf-8"?>
<ds:datastoreItem xmlns:ds="http://schemas.openxmlformats.org/officeDocument/2006/customXml" ds:itemID="{1E0B4782-D9D6-4176-9ED2-B3F0DEC8C840}"/>
</file>

<file path=docProps/app.xml><?xml version="1.0" encoding="utf-8"?>
<Properties xmlns="http://schemas.openxmlformats.org/officeDocument/2006/extended-properties" xmlns:vt="http://schemas.openxmlformats.org/officeDocument/2006/docPropsVTypes">
  <TotalTime>18557</TotalTime>
  <Words>1838</Words>
  <Application>Microsoft Office PowerPoint</Application>
  <PresentationFormat>Widescreen</PresentationFormat>
  <Paragraphs>125</Paragraphs>
  <Slides>21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-apple-system</vt:lpstr>
      <vt:lpstr>Aptos</vt:lpstr>
      <vt:lpstr>Aptos Display</vt:lpstr>
      <vt:lpstr>Arial</vt:lpstr>
      <vt:lpstr>Open Sans</vt:lpstr>
      <vt:lpstr>Ovink</vt:lpstr>
      <vt:lpstr>Verdana</vt:lpstr>
      <vt:lpstr>1_Office Theme</vt:lpstr>
      <vt:lpstr>Surrey Coalition of Disabled People </vt:lpstr>
      <vt:lpstr>What we do</vt:lpstr>
      <vt:lpstr>The difference we make..</vt:lpstr>
      <vt:lpstr>What is coproduction? </vt:lpstr>
      <vt:lpstr>Co-production definition</vt:lpstr>
      <vt:lpstr>Coproduction Ladder </vt:lpstr>
      <vt:lpstr>PowerPoint Presentation</vt:lpstr>
      <vt:lpstr>Doing to…. </vt:lpstr>
      <vt:lpstr>Doing for</vt:lpstr>
      <vt:lpstr>Doing with..</vt:lpstr>
      <vt:lpstr>Where on the ladder do you want to be?! </vt:lpstr>
      <vt:lpstr>The perfect coproduction recipe?! </vt:lpstr>
      <vt:lpstr>What did you come up with?! </vt:lpstr>
      <vt:lpstr>Six principals of coproduction</vt:lpstr>
      <vt:lpstr>The benefits of coproduction – for the organisation </vt:lpstr>
      <vt:lpstr>Benefits of coproduction for the person with lived experience </vt:lpstr>
      <vt:lpstr>Things to consider before embarking on coproduction</vt:lpstr>
      <vt:lpstr>Payment for coproduction </vt:lpstr>
      <vt:lpstr>Case studies </vt:lpstr>
      <vt:lpstr>Safe Havens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Hird</dc:creator>
  <cp:lastModifiedBy>Nikki Roberts</cp:lastModifiedBy>
  <cp:revision>2</cp:revision>
  <dcterms:created xsi:type="dcterms:W3CDTF">2024-06-12T07:43:55Z</dcterms:created>
  <dcterms:modified xsi:type="dcterms:W3CDTF">2024-09-25T13:13:08Z</dcterms:modified>
</cp:coreProperties>
</file>