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Masters/slideMaster1.xml" ContentType="application/vnd.openxmlformats-officedocument.presentationml.slideMaster+xml"/>
  <Override PartName="/ppt/notesSlides/notesSlide3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4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43"/>
  </p:notesMasterIdLst>
  <p:handoutMasterIdLst>
    <p:handoutMasterId r:id="rId44"/>
  </p:handoutMasterIdLst>
  <p:sldIdLst>
    <p:sldId id="256" r:id="rId2"/>
    <p:sldId id="459" r:id="rId3"/>
    <p:sldId id="342" r:id="rId4"/>
    <p:sldId id="469" r:id="rId5"/>
    <p:sldId id="436" r:id="rId6"/>
    <p:sldId id="466" r:id="rId7"/>
    <p:sldId id="470" r:id="rId8"/>
    <p:sldId id="471" r:id="rId9"/>
    <p:sldId id="437" r:id="rId10"/>
    <p:sldId id="465" r:id="rId11"/>
    <p:sldId id="478" r:id="rId12"/>
    <p:sldId id="462" r:id="rId13"/>
    <p:sldId id="463" r:id="rId14"/>
    <p:sldId id="464" r:id="rId15"/>
    <p:sldId id="453" r:id="rId16"/>
    <p:sldId id="472" r:id="rId17"/>
    <p:sldId id="479" r:id="rId18"/>
    <p:sldId id="431" r:id="rId19"/>
    <p:sldId id="432" r:id="rId20"/>
    <p:sldId id="439" r:id="rId21"/>
    <p:sldId id="347" r:id="rId22"/>
    <p:sldId id="483" r:id="rId23"/>
    <p:sldId id="490" r:id="rId24"/>
    <p:sldId id="484" r:id="rId25"/>
    <p:sldId id="491" r:id="rId26"/>
    <p:sldId id="500" r:id="rId27"/>
    <p:sldId id="475" r:id="rId28"/>
    <p:sldId id="477" r:id="rId29"/>
    <p:sldId id="485" r:id="rId30"/>
    <p:sldId id="492" r:id="rId31"/>
    <p:sldId id="486" r:id="rId32"/>
    <p:sldId id="433" r:id="rId33"/>
    <p:sldId id="488" r:id="rId34"/>
    <p:sldId id="493" r:id="rId35"/>
    <p:sldId id="489" r:id="rId36"/>
    <p:sldId id="454" r:id="rId37"/>
    <p:sldId id="455" r:id="rId38"/>
    <p:sldId id="497" r:id="rId39"/>
    <p:sldId id="441" r:id="rId40"/>
    <p:sldId id="495" r:id="rId41"/>
    <p:sldId id="496" r:id="rId42"/>
  </p:sldIdLst>
  <p:sldSz cx="9144000" cy="6858000" type="screen4x3"/>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Seaton" initials="BS" lastIdx="1" clrIdx="0">
    <p:extLst>
      <p:ext uri="{19B8F6BF-5375-455C-9EA6-DF929625EA0E}">
        <p15:presenceInfo xmlns:p15="http://schemas.microsoft.com/office/powerpoint/2012/main" userId="5df534c5ffe77be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62D0"/>
    <a:srgbClr val="CC99FF"/>
    <a:srgbClr val="C7A1E3"/>
    <a:srgbClr val="C85312"/>
    <a:srgbClr val="2C8C7A"/>
    <a:srgbClr val="3F6228"/>
    <a:srgbClr val="31AD31"/>
    <a:srgbClr val="F9A797"/>
    <a:srgbClr val="AFFF91"/>
    <a:srgbClr val="8CE6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98" autoAdjust="0"/>
    <p:restoredTop sz="94902" autoAdjust="0"/>
  </p:normalViewPr>
  <p:slideViewPr>
    <p:cSldViewPr snapToGrid="0">
      <p:cViewPr varScale="1">
        <p:scale>
          <a:sx n="79" d="100"/>
          <a:sy n="79" d="100"/>
        </p:scale>
        <p:origin x="1032"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4" d="100"/>
          <a:sy n="54" d="100"/>
        </p:scale>
        <p:origin x="3293"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6D5D1E-85FC-D850-E05A-E3C8157F2F5C}"/>
              </a:ext>
            </a:extLst>
          </p:cNvPr>
          <p:cNvSpPr>
            <a:spLocks noGrp="1"/>
          </p:cNvSpPr>
          <p:nvPr>
            <p:ph type="hdr" sz="quarter"/>
          </p:nvPr>
        </p:nvSpPr>
        <p:spPr>
          <a:xfrm>
            <a:off x="2" y="2"/>
            <a:ext cx="3078236" cy="512958"/>
          </a:xfrm>
          <a:prstGeom prst="rect">
            <a:avLst/>
          </a:prstGeom>
        </p:spPr>
        <p:txBody>
          <a:bodyPr vert="horz" lIns="94623" tIns="47313" rIns="94623" bIns="47313" rtlCol="0"/>
          <a:lstStyle>
            <a:lvl1pPr algn="l">
              <a:defRPr sz="1200"/>
            </a:lvl1pPr>
          </a:lstStyle>
          <a:p>
            <a:endParaRPr lang="en-GB"/>
          </a:p>
        </p:txBody>
      </p:sp>
      <p:sp>
        <p:nvSpPr>
          <p:cNvPr id="3" name="Date Placeholder 2">
            <a:extLst>
              <a:ext uri="{FF2B5EF4-FFF2-40B4-BE49-F238E27FC236}">
                <a16:creationId xmlns:a16="http://schemas.microsoft.com/office/drawing/2014/main" id="{9DA73686-5C36-AC1E-356E-87CEC4B86DA7}"/>
              </a:ext>
            </a:extLst>
          </p:cNvPr>
          <p:cNvSpPr>
            <a:spLocks noGrp="1"/>
          </p:cNvSpPr>
          <p:nvPr>
            <p:ph type="dt" sz="quarter" idx="1"/>
          </p:nvPr>
        </p:nvSpPr>
        <p:spPr>
          <a:xfrm>
            <a:off x="4022582" y="2"/>
            <a:ext cx="3078236" cy="512958"/>
          </a:xfrm>
          <a:prstGeom prst="rect">
            <a:avLst/>
          </a:prstGeom>
        </p:spPr>
        <p:txBody>
          <a:bodyPr vert="horz" lIns="94623" tIns="47313" rIns="94623" bIns="47313" rtlCol="0"/>
          <a:lstStyle>
            <a:lvl1pPr algn="r">
              <a:defRPr sz="1200"/>
            </a:lvl1pPr>
          </a:lstStyle>
          <a:p>
            <a:fld id="{D4C9B68D-63FB-4FC9-976D-58A5B74DB6C3}" type="datetimeFigureOut">
              <a:rPr lang="en-GB" smtClean="0"/>
              <a:t>26/09/2024</a:t>
            </a:fld>
            <a:endParaRPr lang="en-GB"/>
          </a:p>
        </p:txBody>
      </p:sp>
      <p:sp>
        <p:nvSpPr>
          <p:cNvPr id="4" name="Footer Placeholder 3">
            <a:extLst>
              <a:ext uri="{FF2B5EF4-FFF2-40B4-BE49-F238E27FC236}">
                <a16:creationId xmlns:a16="http://schemas.microsoft.com/office/drawing/2014/main" id="{0DF83CD5-67AA-FCF1-C01C-60522237393A}"/>
              </a:ext>
            </a:extLst>
          </p:cNvPr>
          <p:cNvSpPr>
            <a:spLocks noGrp="1"/>
          </p:cNvSpPr>
          <p:nvPr>
            <p:ph type="ftr" sz="quarter" idx="2"/>
          </p:nvPr>
        </p:nvSpPr>
        <p:spPr>
          <a:xfrm>
            <a:off x="2" y="9720067"/>
            <a:ext cx="3078236" cy="512958"/>
          </a:xfrm>
          <a:prstGeom prst="rect">
            <a:avLst/>
          </a:prstGeom>
        </p:spPr>
        <p:txBody>
          <a:bodyPr vert="horz" lIns="94623" tIns="47313" rIns="94623" bIns="47313"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135AE94-F2FF-5F9A-7DB0-8A5F3CE0D5F2}"/>
              </a:ext>
            </a:extLst>
          </p:cNvPr>
          <p:cNvSpPr>
            <a:spLocks noGrp="1"/>
          </p:cNvSpPr>
          <p:nvPr>
            <p:ph type="sldNum" sz="quarter" idx="3"/>
          </p:nvPr>
        </p:nvSpPr>
        <p:spPr>
          <a:xfrm>
            <a:off x="4022582" y="9720067"/>
            <a:ext cx="3078236" cy="512958"/>
          </a:xfrm>
          <a:prstGeom prst="rect">
            <a:avLst/>
          </a:prstGeom>
        </p:spPr>
        <p:txBody>
          <a:bodyPr vert="horz" lIns="94623" tIns="47313" rIns="94623" bIns="47313" rtlCol="0" anchor="b"/>
          <a:lstStyle>
            <a:lvl1pPr algn="r">
              <a:defRPr sz="1200"/>
            </a:lvl1pPr>
          </a:lstStyle>
          <a:p>
            <a:fld id="{F2DA938B-264B-42D2-B15D-7BAFA92CF72D}" type="slidenum">
              <a:rPr lang="en-GB" smtClean="0"/>
              <a:t>‹#›</a:t>
            </a:fld>
            <a:endParaRPr lang="en-GB"/>
          </a:p>
        </p:txBody>
      </p:sp>
    </p:spTree>
    <p:extLst>
      <p:ext uri="{BB962C8B-B14F-4D97-AF65-F5344CB8AC3E}">
        <p14:creationId xmlns:p14="http://schemas.microsoft.com/office/powerpoint/2010/main" val="2505633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8236" cy="512958"/>
          </a:xfrm>
          <a:prstGeom prst="rect">
            <a:avLst/>
          </a:prstGeom>
        </p:spPr>
        <p:txBody>
          <a:bodyPr vert="horz" lIns="94623" tIns="47313" rIns="94623" bIns="47313" rtlCol="0"/>
          <a:lstStyle>
            <a:lvl1pPr algn="l">
              <a:defRPr sz="1200"/>
            </a:lvl1pPr>
          </a:lstStyle>
          <a:p>
            <a:endParaRPr lang="en-GB"/>
          </a:p>
        </p:txBody>
      </p:sp>
      <p:sp>
        <p:nvSpPr>
          <p:cNvPr id="3" name="Date Placeholder 2"/>
          <p:cNvSpPr>
            <a:spLocks noGrp="1"/>
          </p:cNvSpPr>
          <p:nvPr>
            <p:ph type="dt" idx="1"/>
          </p:nvPr>
        </p:nvSpPr>
        <p:spPr>
          <a:xfrm>
            <a:off x="4022582" y="2"/>
            <a:ext cx="3078236" cy="512958"/>
          </a:xfrm>
          <a:prstGeom prst="rect">
            <a:avLst/>
          </a:prstGeom>
        </p:spPr>
        <p:txBody>
          <a:bodyPr vert="horz" lIns="94623" tIns="47313" rIns="94623" bIns="47313" rtlCol="0"/>
          <a:lstStyle>
            <a:lvl1pPr algn="r">
              <a:defRPr sz="1200"/>
            </a:lvl1pPr>
          </a:lstStyle>
          <a:p>
            <a:fld id="{926DDFF9-71C8-4528-8BBF-F1D5AC774FD0}" type="datetimeFigureOut">
              <a:rPr lang="en-GB" smtClean="0"/>
              <a:t>26/09/2024</a:t>
            </a:fld>
            <a:endParaRPr lang="en-GB"/>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4623" tIns="47313" rIns="94623" bIns="47313" rtlCol="0" anchor="ctr"/>
          <a:lstStyle/>
          <a:p>
            <a:endParaRPr lang="en-GB"/>
          </a:p>
        </p:txBody>
      </p:sp>
      <p:sp>
        <p:nvSpPr>
          <p:cNvPr id="5" name="Notes Placeholder 4"/>
          <p:cNvSpPr>
            <a:spLocks noGrp="1"/>
          </p:cNvSpPr>
          <p:nvPr>
            <p:ph type="body" sz="quarter" idx="3"/>
          </p:nvPr>
        </p:nvSpPr>
        <p:spPr>
          <a:xfrm>
            <a:off x="710747" y="4925381"/>
            <a:ext cx="5680985" cy="4028518"/>
          </a:xfrm>
          <a:prstGeom prst="rect">
            <a:avLst/>
          </a:prstGeom>
        </p:spPr>
        <p:txBody>
          <a:bodyPr vert="horz" lIns="94623" tIns="47313" rIns="94623" bIns="473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720067"/>
            <a:ext cx="3078236" cy="512958"/>
          </a:xfrm>
          <a:prstGeom prst="rect">
            <a:avLst/>
          </a:prstGeom>
        </p:spPr>
        <p:txBody>
          <a:bodyPr vert="horz" lIns="94623" tIns="47313" rIns="94623" bIns="47313" rtlCol="0" anchor="b"/>
          <a:lstStyle>
            <a:lvl1pPr algn="l">
              <a:defRPr sz="1200"/>
            </a:lvl1pPr>
          </a:lstStyle>
          <a:p>
            <a:endParaRPr lang="en-GB"/>
          </a:p>
        </p:txBody>
      </p:sp>
      <p:sp>
        <p:nvSpPr>
          <p:cNvPr id="7" name="Slide Number Placeholder 6"/>
          <p:cNvSpPr>
            <a:spLocks noGrp="1"/>
          </p:cNvSpPr>
          <p:nvPr>
            <p:ph type="sldNum" sz="quarter" idx="5"/>
          </p:nvPr>
        </p:nvSpPr>
        <p:spPr>
          <a:xfrm>
            <a:off x="4022582" y="9720067"/>
            <a:ext cx="3078236" cy="512958"/>
          </a:xfrm>
          <a:prstGeom prst="rect">
            <a:avLst/>
          </a:prstGeom>
        </p:spPr>
        <p:txBody>
          <a:bodyPr vert="horz" lIns="94623" tIns="47313" rIns="94623" bIns="47313" rtlCol="0" anchor="b"/>
          <a:lstStyle>
            <a:lvl1pPr algn="r">
              <a:defRPr sz="1200"/>
            </a:lvl1pPr>
          </a:lstStyle>
          <a:p>
            <a:fld id="{21A5182D-8A97-4E42-AFEC-956AF555D7AB}" type="slidenum">
              <a:rPr lang="en-GB" smtClean="0"/>
              <a:t>‹#›</a:t>
            </a:fld>
            <a:endParaRPr lang="en-GB"/>
          </a:p>
        </p:txBody>
      </p:sp>
    </p:spTree>
    <p:extLst>
      <p:ext uri="{BB962C8B-B14F-4D97-AF65-F5344CB8AC3E}">
        <p14:creationId xmlns:p14="http://schemas.microsoft.com/office/powerpoint/2010/main" val="566243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Thank you for joining this webinar.</a:t>
            </a:r>
          </a:p>
          <a:p>
            <a:endParaRPr lang="en-GB" sz="1400" dirty="0"/>
          </a:p>
          <a:p>
            <a:r>
              <a:rPr lang="en-GB" sz="1400" dirty="0"/>
              <a:t>The title is a bit of a mouthful, I’m afraid.</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1</a:t>
            </a:fld>
            <a:endParaRPr lang="en-GB"/>
          </a:p>
        </p:txBody>
      </p:sp>
    </p:spTree>
    <p:extLst>
      <p:ext uri="{BB962C8B-B14F-4D97-AF65-F5344CB8AC3E}">
        <p14:creationId xmlns:p14="http://schemas.microsoft.com/office/powerpoint/2010/main" val="98637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Thank you for joining this webinar.</a:t>
            </a:r>
          </a:p>
          <a:p>
            <a:endParaRPr lang="en-GB" sz="1400" dirty="0"/>
          </a:p>
          <a:p>
            <a:r>
              <a:rPr lang="en-GB" sz="1400" dirty="0"/>
              <a:t>The title is a bit of a mouthful, I’m afraid.</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10</a:t>
            </a:fld>
            <a:endParaRPr lang="en-GB"/>
          </a:p>
        </p:txBody>
      </p:sp>
    </p:spTree>
    <p:extLst>
      <p:ext uri="{BB962C8B-B14F-4D97-AF65-F5344CB8AC3E}">
        <p14:creationId xmlns:p14="http://schemas.microsoft.com/office/powerpoint/2010/main" val="382847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So, for the rest of this webinar I’m going to the title I suggested originally, which is rather shorter – and a bit more “philosophical”</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11</a:t>
            </a:fld>
            <a:endParaRPr lang="en-GB"/>
          </a:p>
        </p:txBody>
      </p:sp>
    </p:spTree>
    <p:extLst>
      <p:ext uri="{BB962C8B-B14F-4D97-AF65-F5344CB8AC3E}">
        <p14:creationId xmlns:p14="http://schemas.microsoft.com/office/powerpoint/2010/main" val="1512652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Thank you for joining this webinar.</a:t>
            </a:r>
          </a:p>
          <a:p>
            <a:endParaRPr lang="en-GB" sz="1400" dirty="0"/>
          </a:p>
          <a:p>
            <a:r>
              <a:rPr lang="en-GB" sz="1400" dirty="0"/>
              <a:t>The title is a bit of a mouthful, I’m afraid.</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12</a:t>
            </a:fld>
            <a:endParaRPr lang="en-GB"/>
          </a:p>
        </p:txBody>
      </p:sp>
    </p:spTree>
    <p:extLst>
      <p:ext uri="{BB962C8B-B14F-4D97-AF65-F5344CB8AC3E}">
        <p14:creationId xmlns:p14="http://schemas.microsoft.com/office/powerpoint/2010/main" val="630918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Thank you for joining this webinar.</a:t>
            </a:r>
          </a:p>
          <a:p>
            <a:endParaRPr lang="en-GB" sz="1400" dirty="0"/>
          </a:p>
          <a:p>
            <a:r>
              <a:rPr lang="en-GB" sz="1400" dirty="0"/>
              <a:t>The title is a bit of a mouthful, I’m afraid.</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13</a:t>
            </a:fld>
            <a:endParaRPr lang="en-GB"/>
          </a:p>
        </p:txBody>
      </p:sp>
    </p:spTree>
    <p:extLst>
      <p:ext uri="{BB962C8B-B14F-4D97-AF65-F5344CB8AC3E}">
        <p14:creationId xmlns:p14="http://schemas.microsoft.com/office/powerpoint/2010/main" val="3861123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So, for the rest of this webinar I’m going to the title I suggested originally, which is rather shorter – and a bit more “philosophical”</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14</a:t>
            </a:fld>
            <a:endParaRPr lang="en-GB"/>
          </a:p>
        </p:txBody>
      </p:sp>
    </p:spTree>
    <p:extLst>
      <p:ext uri="{BB962C8B-B14F-4D97-AF65-F5344CB8AC3E}">
        <p14:creationId xmlns:p14="http://schemas.microsoft.com/office/powerpoint/2010/main" val="519272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So, for the rest of this webinar I’m going to the title I suggested originally, which is rather shorter – and a bit more “philosophical”</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15</a:t>
            </a:fld>
            <a:endParaRPr lang="en-GB"/>
          </a:p>
        </p:txBody>
      </p:sp>
    </p:spTree>
    <p:extLst>
      <p:ext uri="{BB962C8B-B14F-4D97-AF65-F5344CB8AC3E}">
        <p14:creationId xmlns:p14="http://schemas.microsoft.com/office/powerpoint/2010/main" val="948022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So, for the rest of this webinar I’m going to the title I suggested originally, which is rather shorter – and a bit more “philosophical”</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16</a:t>
            </a:fld>
            <a:endParaRPr lang="en-GB"/>
          </a:p>
        </p:txBody>
      </p:sp>
    </p:spTree>
    <p:extLst>
      <p:ext uri="{BB962C8B-B14F-4D97-AF65-F5344CB8AC3E}">
        <p14:creationId xmlns:p14="http://schemas.microsoft.com/office/powerpoint/2010/main" val="3821570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Thank you for joining this webinar.</a:t>
            </a:r>
          </a:p>
          <a:p>
            <a:endParaRPr lang="en-GB" sz="1400" dirty="0"/>
          </a:p>
          <a:p>
            <a:r>
              <a:rPr lang="en-GB" sz="1400" dirty="0"/>
              <a:t>The title is a bit of a mouthful, I’m afraid.</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17</a:t>
            </a:fld>
            <a:endParaRPr lang="en-GB"/>
          </a:p>
        </p:txBody>
      </p:sp>
    </p:spTree>
    <p:extLst>
      <p:ext uri="{BB962C8B-B14F-4D97-AF65-F5344CB8AC3E}">
        <p14:creationId xmlns:p14="http://schemas.microsoft.com/office/powerpoint/2010/main" val="2340720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Thank you for joining this webinar.</a:t>
            </a:r>
          </a:p>
          <a:p>
            <a:endParaRPr lang="en-GB" sz="1400" dirty="0"/>
          </a:p>
          <a:p>
            <a:r>
              <a:rPr lang="en-GB" sz="1400" dirty="0"/>
              <a:t>The title is a bit of a mouthful, I’m afraid.</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18</a:t>
            </a:fld>
            <a:endParaRPr lang="en-GB"/>
          </a:p>
        </p:txBody>
      </p:sp>
    </p:spTree>
    <p:extLst>
      <p:ext uri="{BB962C8B-B14F-4D97-AF65-F5344CB8AC3E}">
        <p14:creationId xmlns:p14="http://schemas.microsoft.com/office/powerpoint/2010/main" val="1920355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Thank you for joining this webinar.</a:t>
            </a:r>
          </a:p>
          <a:p>
            <a:endParaRPr lang="en-GB" sz="1400" dirty="0"/>
          </a:p>
          <a:p>
            <a:r>
              <a:rPr lang="en-GB" sz="1400" dirty="0"/>
              <a:t>The title is a bit of a mouthful, I’m afraid.</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19</a:t>
            </a:fld>
            <a:endParaRPr lang="en-GB"/>
          </a:p>
        </p:txBody>
      </p:sp>
    </p:spTree>
    <p:extLst>
      <p:ext uri="{BB962C8B-B14F-4D97-AF65-F5344CB8AC3E}">
        <p14:creationId xmlns:p14="http://schemas.microsoft.com/office/powerpoint/2010/main" val="3944082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Thank you for joining this webinar.</a:t>
            </a:r>
          </a:p>
          <a:p>
            <a:endParaRPr lang="en-GB" sz="1400" dirty="0"/>
          </a:p>
          <a:p>
            <a:r>
              <a:rPr lang="en-GB" sz="1400" dirty="0"/>
              <a:t>The title is a bit of a mouthful, I’m afraid.</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2</a:t>
            </a:fld>
            <a:endParaRPr lang="en-GB"/>
          </a:p>
        </p:txBody>
      </p:sp>
    </p:spTree>
    <p:extLst>
      <p:ext uri="{BB962C8B-B14F-4D97-AF65-F5344CB8AC3E}">
        <p14:creationId xmlns:p14="http://schemas.microsoft.com/office/powerpoint/2010/main" val="1702650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Thank you for joining this webinar.</a:t>
            </a:r>
          </a:p>
          <a:p>
            <a:endParaRPr lang="en-GB" sz="1400" dirty="0"/>
          </a:p>
          <a:p>
            <a:r>
              <a:rPr lang="en-GB" sz="1400" dirty="0"/>
              <a:t>The title is a bit of a mouthful, I’m afraid.</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20</a:t>
            </a:fld>
            <a:endParaRPr lang="en-GB"/>
          </a:p>
        </p:txBody>
      </p:sp>
    </p:spTree>
    <p:extLst>
      <p:ext uri="{BB962C8B-B14F-4D97-AF65-F5344CB8AC3E}">
        <p14:creationId xmlns:p14="http://schemas.microsoft.com/office/powerpoint/2010/main" val="2773555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dirty="0"/>
              <a:t>The other confusing Humpty-Dumpty-ism is the way that the word “Accounts” to mean many different things, depending on the context.</a:t>
            </a:r>
          </a:p>
          <a:p>
            <a:endParaRPr lang="en-GB" dirty="0"/>
          </a:p>
          <a:p>
            <a:r>
              <a:rPr lang="en-GB" dirty="0"/>
              <a:t>Which is fine for those who regularly engage in the finance sector.   But it can be very confusing those who don’t.</a:t>
            </a:r>
            <a:br>
              <a:rPr lang="en-GB" dirty="0"/>
            </a:br>
            <a:r>
              <a:rPr lang="en-GB" dirty="0"/>
              <a:t>For example:   </a:t>
            </a:r>
            <a:br>
              <a:rPr lang="en-GB" dirty="0"/>
            </a:br>
            <a:r>
              <a:rPr lang="en-GB" dirty="0"/>
              <a:t>if guidance material, or a webinar like this one,  is talking about a charity’s “accounts”, is it talking about the charity’s financial records  (often called bookkeeping instead)</a:t>
            </a:r>
          </a:p>
          <a:p>
            <a:r>
              <a:rPr lang="en-GB" dirty="0"/>
              <a:t>Or about the charity’s routine operational reports</a:t>
            </a:r>
          </a:p>
          <a:p>
            <a:endParaRPr lang="en-GB" dirty="0"/>
          </a:p>
          <a:p>
            <a:pPr algn="l"/>
            <a:r>
              <a:rPr lang="en-US" sz="1200" b="1" i="0" u="none" strike="noStrike" baseline="0" dirty="0">
                <a:solidFill>
                  <a:srgbClr val="000000"/>
                </a:solidFill>
                <a:latin typeface="Calibri" panose="020F0502020204030204" pitchFamily="34" charset="0"/>
              </a:rPr>
              <a:t>CLICK</a:t>
            </a:r>
            <a:r>
              <a:rPr lang="en-GB" sz="1200" b="1" dirty="0">
                <a:solidFill>
                  <a:srgbClr val="FF0000"/>
                </a:solidFill>
              </a:rPr>
              <a:t> </a:t>
            </a:r>
            <a:r>
              <a:rPr lang="en-GB" sz="1200" b="1" dirty="0">
                <a:solidFill>
                  <a:srgbClr val="FF0000"/>
                </a:solidFill>
                <a:sym typeface="Wingdings" panose="05000000000000000000" pitchFamily="2" charset="2"/>
              </a:rPr>
              <a:t>  </a:t>
            </a:r>
            <a:endParaRPr lang="en-GB" b="1" i="1" dirty="0"/>
          </a:p>
        </p:txBody>
      </p:sp>
      <p:sp>
        <p:nvSpPr>
          <p:cNvPr id="4" name="Slide Number Placeholder 3"/>
          <p:cNvSpPr>
            <a:spLocks noGrp="1"/>
          </p:cNvSpPr>
          <p:nvPr>
            <p:ph type="sldNum" sz="quarter" idx="5"/>
          </p:nvPr>
        </p:nvSpPr>
        <p:spPr/>
        <p:txBody>
          <a:bodyPr/>
          <a:lstStyle/>
          <a:p>
            <a:fld id="{21A5182D-8A97-4E42-AFEC-956AF555D7AB}" type="slidenum">
              <a:rPr lang="en-GB" smtClean="0"/>
              <a:t>21</a:t>
            </a:fld>
            <a:endParaRPr lang="en-GB"/>
          </a:p>
        </p:txBody>
      </p:sp>
    </p:spTree>
    <p:extLst>
      <p:ext uri="{BB962C8B-B14F-4D97-AF65-F5344CB8AC3E}">
        <p14:creationId xmlns:p14="http://schemas.microsoft.com/office/powerpoint/2010/main" val="1314453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dirty="0"/>
              <a:t>The other confusing Humpty-Dumpty-ism is the way that the word “Accounts” to mean many different things, depending on the context.</a:t>
            </a:r>
          </a:p>
          <a:p>
            <a:endParaRPr lang="en-GB" dirty="0"/>
          </a:p>
          <a:p>
            <a:r>
              <a:rPr lang="en-GB" dirty="0"/>
              <a:t>Which is fine for those who regularly engage in the finance sector.   But it can be very confusing those who don’t.</a:t>
            </a:r>
            <a:br>
              <a:rPr lang="en-GB" dirty="0"/>
            </a:br>
            <a:r>
              <a:rPr lang="en-GB" dirty="0"/>
              <a:t>For example:   </a:t>
            </a:r>
            <a:br>
              <a:rPr lang="en-GB" dirty="0"/>
            </a:br>
            <a:r>
              <a:rPr lang="en-GB" dirty="0"/>
              <a:t>if guidance material, or a webinar like this one,  is talking about a charity’s “accounts”, is it talking about the charity’s financial records  (often called bookkeeping instead)</a:t>
            </a:r>
          </a:p>
          <a:p>
            <a:r>
              <a:rPr lang="en-GB" dirty="0"/>
              <a:t>Or about the charity’s routine operational reports</a:t>
            </a:r>
          </a:p>
          <a:p>
            <a:endParaRPr lang="en-GB" dirty="0"/>
          </a:p>
          <a:p>
            <a:pPr algn="l"/>
            <a:r>
              <a:rPr lang="en-US" sz="1200" b="1" i="0" u="none" strike="noStrike" baseline="0" dirty="0">
                <a:solidFill>
                  <a:srgbClr val="000000"/>
                </a:solidFill>
                <a:latin typeface="Calibri" panose="020F0502020204030204" pitchFamily="34" charset="0"/>
              </a:rPr>
              <a:t>CLICK</a:t>
            </a:r>
            <a:r>
              <a:rPr lang="en-GB" sz="1200" b="1" dirty="0">
                <a:solidFill>
                  <a:srgbClr val="FF0000"/>
                </a:solidFill>
              </a:rPr>
              <a:t> </a:t>
            </a:r>
            <a:r>
              <a:rPr lang="en-GB" sz="1200" b="1" dirty="0">
                <a:solidFill>
                  <a:srgbClr val="FF0000"/>
                </a:solidFill>
                <a:sym typeface="Wingdings" panose="05000000000000000000" pitchFamily="2" charset="2"/>
              </a:rPr>
              <a:t>  </a:t>
            </a:r>
            <a:endParaRPr lang="en-GB" b="1" i="1" dirty="0"/>
          </a:p>
        </p:txBody>
      </p:sp>
      <p:sp>
        <p:nvSpPr>
          <p:cNvPr id="4" name="Slide Number Placeholder 3"/>
          <p:cNvSpPr>
            <a:spLocks noGrp="1"/>
          </p:cNvSpPr>
          <p:nvPr>
            <p:ph type="sldNum" sz="quarter" idx="5"/>
          </p:nvPr>
        </p:nvSpPr>
        <p:spPr/>
        <p:txBody>
          <a:bodyPr/>
          <a:lstStyle/>
          <a:p>
            <a:fld id="{21A5182D-8A97-4E42-AFEC-956AF555D7AB}" type="slidenum">
              <a:rPr lang="en-GB" smtClean="0"/>
              <a:t>22</a:t>
            </a:fld>
            <a:endParaRPr lang="en-GB"/>
          </a:p>
        </p:txBody>
      </p:sp>
    </p:spTree>
    <p:extLst>
      <p:ext uri="{BB962C8B-B14F-4D97-AF65-F5344CB8AC3E}">
        <p14:creationId xmlns:p14="http://schemas.microsoft.com/office/powerpoint/2010/main" val="3021567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dirty="0"/>
              <a:t>The other confusing Humpty-Dumpty-ism is the way that the word “Accounts” to mean many different things, depending on the context.</a:t>
            </a:r>
          </a:p>
          <a:p>
            <a:endParaRPr lang="en-GB" dirty="0"/>
          </a:p>
          <a:p>
            <a:r>
              <a:rPr lang="en-GB" dirty="0"/>
              <a:t>Which is fine for those who regularly engage in the finance sector.   But it can be very confusing those who don’t.</a:t>
            </a:r>
            <a:br>
              <a:rPr lang="en-GB" dirty="0"/>
            </a:br>
            <a:r>
              <a:rPr lang="en-GB" dirty="0"/>
              <a:t>For example:   </a:t>
            </a:r>
            <a:br>
              <a:rPr lang="en-GB" dirty="0"/>
            </a:br>
            <a:r>
              <a:rPr lang="en-GB" dirty="0"/>
              <a:t>if guidance material, or a webinar like this one,  is talking about a charity’s “accounts”, is it talking about the charity’s financial records  (often called bookkeeping instead)</a:t>
            </a:r>
          </a:p>
          <a:p>
            <a:r>
              <a:rPr lang="en-GB" dirty="0"/>
              <a:t>Or about the charity’s routine operational reports</a:t>
            </a:r>
          </a:p>
          <a:p>
            <a:endParaRPr lang="en-GB" dirty="0"/>
          </a:p>
          <a:p>
            <a:pPr algn="l"/>
            <a:r>
              <a:rPr lang="en-US" sz="1200" b="1" i="0" u="none" strike="noStrike" baseline="0" dirty="0">
                <a:solidFill>
                  <a:srgbClr val="000000"/>
                </a:solidFill>
                <a:latin typeface="Calibri" panose="020F0502020204030204" pitchFamily="34" charset="0"/>
              </a:rPr>
              <a:t>CLICK</a:t>
            </a:r>
            <a:r>
              <a:rPr lang="en-GB" sz="1200" b="1" dirty="0">
                <a:solidFill>
                  <a:srgbClr val="FF0000"/>
                </a:solidFill>
              </a:rPr>
              <a:t> </a:t>
            </a:r>
            <a:r>
              <a:rPr lang="en-GB" sz="1200" b="1" dirty="0">
                <a:solidFill>
                  <a:srgbClr val="FF0000"/>
                </a:solidFill>
                <a:sym typeface="Wingdings" panose="05000000000000000000" pitchFamily="2" charset="2"/>
              </a:rPr>
              <a:t>  </a:t>
            </a:r>
            <a:endParaRPr lang="en-GB" b="1" i="1" dirty="0"/>
          </a:p>
        </p:txBody>
      </p:sp>
      <p:sp>
        <p:nvSpPr>
          <p:cNvPr id="4" name="Slide Number Placeholder 3"/>
          <p:cNvSpPr>
            <a:spLocks noGrp="1"/>
          </p:cNvSpPr>
          <p:nvPr>
            <p:ph type="sldNum" sz="quarter" idx="5"/>
          </p:nvPr>
        </p:nvSpPr>
        <p:spPr/>
        <p:txBody>
          <a:bodyPr/>
          <a:lstStyle/>
          <a:p>
            <a:fld id="{21A5182D-8A97-4E42-AFEC-956AF555D7AB}" type="slidenum">
              <a:rPr lang="en-GB" smtClean="0"/>
              <a:t>23</a:t>
            </a:fld>
            <a:endParaRPr lang="en-GB"/>
          </a:p>
        </p:txBody>
      </p:sp>
    </p:spTree>
    <p:extLst>
      <p:ext uri="{BB962C8B-B14F-4D97-AF65-F5344CB8AC3E}">
        <p14:creationId xmlns:p14="http://schemas.microsoft.com/office/powerpoint/2010/main" val="410053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dirty="0"/>
              <a:t>The other confusing Humpty-Dumpty-ism is the way that the word “Accounts” to mean many different things, depending on the context.</a:t>
            </a:r>
          </a:p>
          <a:p>
            <a:endParaRPr lang="en-GB" dirty="0"/>
          </a:p>
          <a:p>
            <a:r>
              <a:rPr lang="en-GB" dirty="0"/>
              <a:t>Which is fine for those who regularly engage in the finance sector.   But it can be very confusing those who don’t.</a:t>
            </a:r>
            <a:br>
              <a:rPr lang="en-GB" dirty="0"/>
            </a:br>
            <a:r>
              <a:rPr lang="en-GB" dirty="0"/>
              <a:t>For example:   </a:t>
            </a:r>
            <a:br>
              <a:rPr lang="en-GB" dirty="0"/>
            </a:br>
            <a:r>
              <a:rPr lang="en-GB" dirty="0"/>
              <a:t>if guidance material, or a webinar like this one,  is talking about a charity’s “accounts”, is it talking about the charity’s financial records  (often called bookkeeping instead)</a:t>
            </a:r>
          </a:p>
          <a:p>
            <a:r>
              <a:rPr lang="en-GB" dirty="0"/>
              <a:t>Or about the charity’s routine operational reports</a:t>
            </a:r>
          </a:p>
          <a:p>
            <a:endParaRPr lang="en-GB" dirty="0"/>
          </a:p>
          <a:p>
            <a:pPr algn="l"/>
            <a:r>
              <a:rPr lang="en-US" sz="1200" b="1" i="0" u="none" strike="noStrike" baseline="0" dirty="0">
                <a:solidFill>
                  <a:srgbClr val="000000"/>
                </a:solidFill>
                <a:latin typeface="Calibri" panose="020F0502020204030204" pitchFamily="34" charset="0"/>
              </a:rPr>
              <a:t>CLICK</a:t>
            </a:r>
            <a:r>
              <a:rPr lang="en-GB" sz="1200" b="1" dirty="0">
                <a:solidFill>
                  <a:srgbClr val="FF0000"/>
                </a:solidFill>
              </a:rPr>
              <a:t> </a:t>
            </a:r>
            <a:r>
              <a:rPr lang="en-GB" sz="1200" b="1" dirty="0">
                <a:solidFill>
                  <a:srgbClr val="FF0000"/>
                </a:solidFill>
                <a:sym typeface="Wingdings" panose="05000000000000000000" pitchFamily="2" charset="2"/>
              </a:rPr>
              <a:t>  </a:t>
            </a:r>
            <a:endParaRPr lang="en-GB" b="1" i="1" dirty="0"/>
          </a:p>
        </p:txBody>
      </p:sp>
      <p:sp>
        <p:nvSpPr>
          <p:cNvPr id="4" name="Slide Number Placeholder 3"/>
          <p:cNvSpPr>
            <a:spLocks noGrp="1"/>
          </p:cNvSpPr>
          <p:nvPr>
            <p:ph type="sldNum" sz="quarter" idx="5"/>
          </p:nvPr>
        </p:nvSpPr>
        <p:spPr/>
        <p:txBody>
          <a:bodyPr/>
          <a:lstStyle/>
          <a:p>
            <a:fld id="{21A5182D-8A97-4E42-AFEC-956AF555D7AB}" type="slidenum">
              <a:rPr lang="en-GB" smtClean="0"/>
              <a:t>24</a:t>
            </a:fld>
            <a:endParaRPr lang="en-GB"/>
          </a:p>
        </p:txBody>
      </p:sp>
    </p:spTree>
    <p:extLst>
      <p:ext uri="{BB962C8B-B14F-4D97-AF65-F5344CB8AC3E}">
        <p14:creationId xmlns:p14="http://schemas.microsoft.com/office/powerpoint/2010/main" val="651302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Thank you for joining this webinar.</a:t>
            </a:r>
          </a:p>
          <a:p>
            <a:endParaRPr lang="en-GB" sz="1400" dirty="0"/>
          </a:p>
          <a:p>
            <a:r>
              <a:rPr lang="en-GB" sz="1400" dirty="0"/>
              <a:t>The title is a bit of a mouthful, I’m afraid.</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25</a:t>
            </a:fld>
            <a:endParaRPr lang="en-GB"/>
          </a:p>
        </p:txBody>
      </p:sp>
    </p:spTree>
    <p:extLst>
      <p:ext uri="{BB962C8B-B14F-4D97-AF65-F5344CB8AC3E}">
        <p14:creationId xmlns:p14="http://schemas.microsoft.com/office/powerpoint/2010/main" val="112454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Thank you for joining this webinar.</a:t>
            </a:r>
          </a:p>
          <a:p>
            <a:endParaRPr lang="en-GB" sz="1400" dirty="0"/>
          </a:p>
          <a:p>
            <a:r>
              <a:rPr lang="en-GB" sz="1400" dirty="0"/>
              <a:t>The title is a bit of a mouthful, I’m afraid.</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26</a:t>
            </a:fld>
            <a:endParaRPr lang="en-GB"/>
          </a:p>
        </p:txBody>
      </p:sp>
    </p:spTree>
    <p:extLst>
      <p:ext uri="{BB962C8B-B14F-4D97-AF65-F5344CB8AC3E}">
        <p14:creationId xmlns:p14="http://schemas.microsoft.com/office/powerpoint/2010/main" val="3002401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So, for the rest of this webinar I’m going to the title I suggested originally, which is rather shorter – and a bit more “philosophical”</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27</a:t>
            </a:fld>
            <a:endParaRPr lang="en-GB"/>
          </a:p>
        </p:txBody>
      </p:sp>
    </p:spTree>
    <p:extLst>
      <p:ext uri="{BB962C8B-B14F-4D97-AF65-F5344CB8AC3E}">
        <p14:creationId xmlns:p14="http://schemas.microsoft.com/office/powerpoint/2010/main" val="1110047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So, for the rest of this webinar I’m going to the title I suggested originally, which is rather shorter – and a bit more “philosophical”</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28</a:t>
            </a:fld>
            <a:endParaRPr lang="en-GB"/>
          </a:p>
        </p:txBody>
      </p:sp>
    </p:spTree>
    <p:extLst>
      <p:ext uri="{BB962C8B-B14F-4D97-AF65-F5344CB8AC3E}">
        <p14:creationId xmlns:p14="http://schemas.microsoft.com/office/powerpoint/2010/main" val="3905058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So, for the rest of this webinar I’m going to the title I suggested originally, which is rather shorter – and a bit more “philosophical”</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29</a:t>
            </a:fld>
            <a:endParaRPr lang="en-GB"/>
          </a:p>
        </p:txBody>
      </p:sp>
    </p:spTree>
    <p:extLst>
      <p:ext uri="{BB962C8B-B14F-4D97-AF65-F5344CB8AC3E}">
        <p14:creationId xmlns:p14="http://schemas.microsoft.com/office/powerpoint/2010/main" val="519160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So, for the rest of this webinar I’m going to the title I suggested originally, which is rather shorter – and a bit more “philosophical”</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3</a:t>
            </a:fld>
            <a:endParaRPr lang="en-GB"/>
          </a:p>
        </p:txBody>
      </p:sp>
    </p:spTree>
    <p:extLst>
      <p:ext uri="{BB962C8B-B14F-4D97-AF65-F5344CB8AC3E}">
        <p14:creationId xmlns:p14="http://schemas.microsoft.com/office/powerpoint/2010/main" val="24371097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So, for the rest of this webinar I’m going to the title I suggested originally, which is rather shorter – and a bit more “philosophical”</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30</a:t>
            </a:fld>
            <a:endParaRPr lang="en-GB"/>
          </a:p>
        </p:txBody>
      </p:sp>
    </p:spTree>
    <p:extLst>
      <p:ext uri="{BB962C8B-B14F-4D97-AF65-F5344CB8AC3E}">
        <p14:creationId xmlns:p14="http://schemas.microsoft.com/office/powerpoint/2010/main" val="2872134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Thank you for joining this webinar.</a:t>
            </a:r>
          </a:p>
          <a:p>
            <a:endParaRPr lang="en-GB" sz="1400" dirty="0"/>
          </a:p>
          <a:p>
            <a:r>
              <a:rPr lang="en-GB" sz="1400" dirty="0"/>
              <a:t>The title is a bit of a mouthful, I’m afraid.</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31</a:t>
            </a:fld>
            <a:endParaRPr lang="en-GB"/>
          </a:p>
        </p:txBody>
      </p:sp>
    </p:spTree>
    <p:extLst>
      <p:ext uri="{BB962C8B-B14F-4D97-AF65-F5344CB8AC3E}">
        <p14:creationId xmlns:p14="http://schemas.microsoft.com/office/powerpoint/2010/main" val="915023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Thank you for joining this webinar.</a:t>
            </a:r>
          </a:p>
          <a:p>
            <a:endParaRPr lang="en-GB" sz="1400" dirty="0"/>
          </a:p>
          <a:p>
            <a:r>
              <a:rPr lang="en-GB" sz="1400" dirty="0"/>
              <a:t>The title is a bit of a mouthful, I’m afraid.</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32</a:t>
            </a:fld>
            <a:endParaRPr lang="en-GB"/>
          </a:p>
        </p:txBody>
      </p:sp>
    </p:spTree>
    <p:extLst>
      <p:ext uri="{BB962C8B-B14F-4D97-AF65-F5344CB8AC3E}">
        <p14:creationId xmlns:p14="http://schemas.microsoft.com/office/powerpoint/2010/main" val="2669722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Thank you for joining this webinar.</a:t>
            </a:r>
          </a:p>
          <a:p>
            <a:endParaRPr lang="en-GB" sz="1400" dirty="0"/>
          </a:p>
          <a:p>
            <a:r>
              <a:rPr lang="en-GB" sz="1400" dirty="0"/>
              <a:t>The title is a bit of a mouthful, I’m afraid.</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33</a:t>
            </a:fld>
            <a:endParaRPr lang="en-GB"/>
          </a:p>
        </p:txBody>
      </p:sp>
    </p:spTree>
    <p:extLst>
      <p:ext uri="{BB962C8B-B14F-4D97-AF65-F5344CB8AC3E}">
        <p14:creationId xmlns:p14="http://schemas.microsoft.com/office/powerpoint/2010/main" val="780933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Thank you for joining this webinar.</a:t>
            </a:r>
          </a:p>
          <a:p>
            <a:endParaRPr lang="en-GB" sz="1400" dirty="0"/>
          </a:p>
          <a:p>
            <a:r>
              <a:rPr lang="en-GB" sz="1400" dirty="0"/>
              <a:t>The title is a bit of a mouthful, I’m afraid.</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34</a:t>
            </a:fld>
            <a:endParaRPr lang="en-GB"/>
          </a:p>
        </p:txBody>
      </p:sp>
    </p:spTree>
    <p:extLst>
      <p:ext uri="{BB962C8B-B14F-4D97-AF65-F5344CB8AC3E}">
        <p14:creationId xmlns:p14="http://schemas.microsoft.com/office/powerpoint/2010/main" val="1484491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Thank you for joining this webinar.</a:t>
            </a:r>
          </a:p>
          <a:p>
            <a:endParaRPr lang="en-GB" sz="1400" dirty="0"/>
          </a:p>
          <a:p>
            <a:r>
              <a:rPr lang="en-GB" sz="1400" dirty="0"/>
              <a:t>The title is a bit of a mouthful, I’m afraid.</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35</a:t>
            </a:fld>
            <a:endParaRPr lang="en-GB"/>
          </a:p>
        </p:txBody>
      </p:sp>
    </p:spTree>
    <p:extLst>
      <p:ext uri="{BB962C8B-B14F-4D97-AF65-F5344CB8AC3E}">
        <p14:creationId xmlns:p14="http://schemas.microsoft.com/office/powerpoint/2010/main" val="6190704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So, for the rest of this webinar I’m going to the title I suggested originally, which is rather shorter – and a bit more “philosophical”</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36</a:t>
            </a:fld>
            <a:endParaRPr lang="en-GB"/>
          </a:p>
        </p:txBody>
      </p:sp>
    </p:spTree>
    <p:extLst>
      <p:ext uri="{BB962C8B-B14F-4D97-AF65-F5344CB8AC3E}">
        <p14:creationId xmlns:p14="http://schemas.microsoft.com/office/powerpoint/2010/main" val="3236735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So, for the rest of this webinar I’m going to the title I suggested originally, which is rather shorter – and a bit more “philosophical”</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37</a:t>
            </a:fld>
            <a:endParaRPr lang="en-GB"/>
          </a:p>
        </p:txBody>
      </p:sp>
    </p:spTree>
    <p:extLst>
      <p:ext uri="{BB962C8B-B14F-4D97-AF65-F5344CB8AC3E}">
        <p14:creationId xmlns:p14="http://schemas.microsoft.com/office/powerpoint/2010/main" val="4615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Thank you for joining this webinar.</a:t>
            </a:r>
          </a:p>
          <a:p>
            <a:endParaRPr lang="en-GB" sz="1400" dirty="0"/>
          </a:p>
          <a:p>
            <a:r>
              <a:rPr lang="en-GB" sz="1400" dirty="0"/>
              <a:t>The title is a bit of a mouthful, I’m afraid.</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38</a:t>
            </a:fld>
            <a:endParaRPr lang="en-GB"/>
          </a:p>
        </p:txBody>
      </p:sp>
    </p:spTree>
    <p:extLst>
      <p:ext uri="{BB962C8B-B14F-4D97-AF65-F5344CB8AC3E}">
        <p14:creationId xmlns:p14="http://schemas.microsoft.com/office/powerpoint/2010/main" val="1675605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So, for the rest of this webinar I’m going to the title I suggested originally, which is rather shorter – and a bit more “philosophical”</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39</a:t>
            </a:fld>
            <a:endParaRPr lang="en-GB"/>
          </a:p>
        </p:txBody>
      </p:sp>
    </p:spTree>
    <p:extLst>
      <p:ext uri="{BB962C8B-B14F-4D97-AF65-F5344CB8AC3E}">
        <p14:creationId xmlns:p14="http://schemas.microsoft.com/office/powerpoint/2010/main" val="2075454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So, for the rest of this webinar I’m going to the title I suggested originally, which is rather shorter – and a bit more “philosophical”</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4</a:t>
            </a:fld>
            <a:endParaRPr lang="en-GB"/>
          </a:p>
        </p:txBody>
      </p:sp>
    </p:spTree>
    <p:extLst>
      <p:ext uri="{BB962C8B-B14F-4D97-AF65-F5344CB8AC3E}">
        <p14:creationId xmlns:p14="http://schemas.microsoft.com/office/powerpoint/2010/main" val="353606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Thank you for joining this webinar.</a:t>
            </a:r>
          </a:p>
          <a:p>
            <a:endParaRPr lang="en-GB" sz="1400" dirty="0"/>
          </a:p>
          <a:p>
            <a:r>
              <a:rPr lang="en-GB" sz="1400" dirty="0"/>
              <a:t>The title is a bit of a mouthful, I’m afraid.</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40</a:t>
            </a:fld>
            <a:endParaRPr lang="en-GB"/>
          </a:p>
        </p:txBody>
      </p:sp>
    </p:spTree>
    <p:extLst>
      <p:ext uri="{BB962C8B-B14F-4D97-AF65-F5344CB8AC3E}">
        <p14:creationId xmlns:p14="http://schemas.microsoft.com/office/powerpoint/2010/main" val="3420082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Thank you for joining this webinar.</a:t>
            </a:r>
          </a:p>
          <a:p>
            <a:endParaRPr lang="en-GB" sz="1400" dirty="0"/>
          </a:p>
          <a:p>
            <a:r>
              <a:rPr lang="en-GB" sz="1400" dirty="0"/>
              <a:t>The title is a bit of a mouthful, I’m afraid.</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41</a:t>
            </a:fld>
            <a:endParaRPr lang="en-GB"/>
          </a:p>
        </p:txBody>
      </p:sp>
    </p:spTree>
    <p:extLst>
      <p:ext uri="{BB962C8B-B14F-4D97-AF65-F5344CB8AC3E}">
        <p14:creationId xmlns:p14="http://schemas.microsoft.com/office/powerpoint/2010/main" val="2600537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So, for the rest of this webinar I’m going to the title I suggested originally, which is rather shorter – and a bit more “philosophical”</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5</a:t>
            </a:fld>
            <a:endParaRPr lang="en-GB"/>
          </a:p>
        </p:txBody>
      </p:sp>
    </p:spTree>
    <p:extLst>
      <p:ext uri="{BB962C8B-B14F-4D97-AF65-F5344CB8AC3E}">
        <p14:creationId xmlns:p14="http://schemas.microsoft.com/office/powerpoint/2010/main" val="489977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So, for the rest of this webinar I’m going to the title I suggested originally, which is rather shorter – and a bit more “philosophical”</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6</a:t>
            </a:fld>
            <a:endParaRPr lang="en-GB"/>
          </a:p>
        </p:txBody>
      </p:sp>
    </p:spTree>
    <p:extLst>
      <p:ext uri="{BB962C8B-B14F-4D97-AF65-F5344CB8AC3E}">
        <p14:creationId xmlns:p14="http://schemas.microsoft.com/office/powerpoint/2010/main" val="3381662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So, for the rest of this webinar I’m going to the title I suggested originally, which is rather shorter – and a bit more “philosophical”</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7</a:t>
            </a:fld>
            <a:endParaRPr lang="en-GB"/>
          </a:p>
        </p:txBody>
      </p:sp>
    </p:spTree>
    <p:extLst>
      <p:ext uri="{BB962C8B-B14F-4D97-AF65-F5344CB8AC3E}">
        <p14:creationId xmlns:p14="http://schemas.microsoft.com/office/powerpoint/2010/main" val="3136100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So, for the rest of this webinar I’m going to the title I suggested originally, which is rather shorter – and a bit more “philosophical”</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8</a:t>
            </a:fld>
            <a:endParaRPr lang="en-GB"/>
          </a:p>
        </p:txBody>
      </p:sp>
    </p:spTree>
    <p:extLst>
      <p:ext uri="{BB962C8B-B14F-4D97-AF65-F5344CB8AC3E}">
        <p14:creationId xmlns:p14="http://schemas.microsoft.com/office/powerpoint/2010/main" val="3855028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9525"/>
            <a:ext cx="4603750" cy="3452813"/>
          </a:xfrm>
        </p:spPr>
      </p:sp>
      <p:sp>
        <p:nvSpPr>
          <p:cNvPr id="3" name="Notes Placeholder 2"/>
          <p:cNvSpPr>
            <a:spLocks noGrp="1"/>
          </p:cNvSpPr>
          <p:nvPr>
            <p:ph type="body" idx="1"/>
          </p:nvPr>
        </p:nvSpPr>
        <p:spPr/>
        <p:txBody>
          <a:bodyPr/>
          <a:lstStyle/>
          <a:p>
            <a:r>
              <a:rPr lang="en-GB" sz="1400" dirty="0"/>
              <a:t>So, for the rest of this webinar I’m going to the title I suggested originally, which is rather shorter – and a bit more “philosophical”</a:t>
            </a:r>
          </a:p>
          <a:p>
            <a:endParaRPr lang="en-GB" sz="1400" dirty="0"/>
          </a:p>
          <a:p>
            <a:r>
              <a:rPr lang="en-GB" sz="1400" b="1" u="dbl" kern="1200" baseline="0" dirty="0">
                <a:solidFill>
                  <a:srgbClr val="FF0000"/>
                </a:solidFill>
                <a:latin typeface="+mn-lt"/>
                <a:ea typeface="+mn-ea"/>
                <a:cs typeface="+mn-cs"/>
              </a:rPr>
              <a:t>CLICK  </a:t>
            </a:r>
            <a:r>
              <a:rPr lang="en-GB" sz="1400" b="1" u="dbl" kern="1200" baseline="0" dirty="0">
                <a:solidFill>
                  <a:srgbClr val="FF0000"/>
                </a:solidFill>
                <a:latin typeface="+mn-lt"/>
                <a:ea typeface="+mn-ea"/>
                <a:cs typeface="+mn-cs"/>
                <a:sym typeface="Wingdings" panose="05000000000000000000" pitchFamily="2" charset="2"/>
              </a:rPr>
              <a:t>  </a:t>
            </a:r>
            <a:endParaRPr lang="en-GB" sz="1400" b="1" u="dbl"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21A5182D-8A97-4E42-AFEC-956AF555D7AB}" type="slidenum">
              <a:rPr lang="en-GB" smtClean="0"/>
              <a:t>9</a:t>
            </a:fld>
            <a:endParaRPr lang="en-GB"/>
          </a:p>
        </p:txBody>
      </p:sp>
    </p:spTree>
    <p:extLst>
      <p:ext uri="{BB962C8B-B14F-4D97-AF65-F5344CB8AC3E}">
        <p14:creationId xmlns:p14="http://schemas.microsoft.com/office/powerpoint/2010/main" val="1555585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548B38-BB22-4E54-B6FB-7403234F325C}" type="datetime1">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F14BA-AA07-41DA-9F53-28FA3A23BD37}" type="slidenum">
              <a:rPr lang="en-GB" smtClean="0"/>
              <a:t>‹#›</a:t>
            </a:fld>
            <a:endParaRPr lang="en-GB"/>
          </a:p>
        </p:txBody>
      </p:sp>
    </p:spTree>
    <p:extLst>
      <p:ext uri="{BB962C8B-B14F-4D97-AF65-F5344CB8AC3E}">
        <p14:creationId xmlns:p14="http://schemas.microsoft.com/office/powerpoint/2010/main" val="54649885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D1920-E821-4EED-8468-E7237D4001BA}" type="datetime1">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F14BA-AA07-41DA-9F53-28FA3A23BD37}" type="slidenum">
              <a:rPr lang="en-GB" smtClean="0"/>
              <a:t>‹#›</a:t>
            </a:fld>
            <a:endParaRPr lang="en-GB"/>
          </a:p>
        </p:txBody>
      </p:sp>
    </p:spTree>
    <p:extLst>
      <p:ext uri="{BB962C8B-B14F-4D97-AF65-F5344CB8AC3E}">
        <p14:creationId xmlns:p14="http://schemas.microsoft.com/office/powerpoint/2010/main" val="378422798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37139E-1E89-445E-BEAF-C0B4029D2983}" type="datetime1">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F14BA-AA07-41DA-9F53-28FA3A23BD37}" type="slidenum">
              <a:rPr lang="en-GB" smtClean="0"/>
              <a:t>‹#›</a:t>
            </a:fld>
            <a:endParaRPr lang="en-GB"/>
          </a:p>
        </p:txBody>
      </p:sp>
    </p:spTree>
    <p:extLst>
      <p:ext uri="{BB962C8B-B14F-4D97-AF65-F5344CB8AC3E}">
        <p14:creationId xmlns:p14="http://schemas.microsoft.com/office/powerpoint/2010/main" val="61555687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B54B70-4924-4472-88B3-AAD21CC7A643}" type="datetime1">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F14BA-AA07-41DA-9F53-28FA3A23BD37}" type="slidenum">
              <a:rPr lang="en-GB" smtClean="0"/>
              <a:t>‹#›</a:t>
            </a:fld>
            <a:endParaRPr lang="en-GB"/>
          </a:p>
        </p:txBody>
      </p:sp>
    </p:spTree>
    <p:extLst>
      <p:ext uri="{BB962C8B-B14F-4D97-AF65-F5344CB8AC3E}">
        <p14:creationId xmlns:p14="http://schemas.microsoft.com/office/powerpoint/2010/main" val="98241158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A2A2C4-586A-451E-8ACC-99038CEBF14D}" type="datetime1">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F14BA-AA07-41DA-9F53-28FA3A23BD37}" type="slidenum">
              <a:rPr lang="en-GB" smtClean="0"/>
              <a:t>‹#›</a:t>
            </a:fld>
            <a:endParaRPr lang="en-GB"/>
          </a:p>
        </p:txBody>
      </p:sp>
    </p:spTree>
    <p:extLst>
      <p:ext uri="{BB962C8B-B14F-4D97-AF65-F5344CB8AC3E}">
        <p14:creationId xmlns:p14="http://schemas.microsoft.com/office/powerpoint/2010/main" val="284117526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A3365B-105F-4C08-803C-282A11DE3C32}" type="datetime1">
              <a:rPr lang="en-GB" smtClean="0"/>
              <a:t>26/09/2024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F14BA-AA07-41DA-9F53-28FA3A23BD37}" type="slidenum">
              <a:rPr lang="en-GB" smtClean="0"/>
              <a:t>‹#›</a:t>
            </a:fld>
            <a:endParaRPr lang="en-GB"/>
          </a:p>
        </p:txBody>
      </p:sp>
    </p:spTree>
    <p:extLst>
      <p:ext uri="{BB962C8B-B14F-4D97-AF65-F5344CB8AC3E}">
        <p14:creationId xmlns:p14="http://schemas.microsoft.com/office/powerpoint/2010/main" val="82436432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C09D49-401A-4969-B7EE-2C38071DE8B8}" type="datetime1">
              <a:rPr lang="en-GB" smtClean="0"/>
              <a:t>26/09/2024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0F14BA-AA07-41DA-9F53-28FA3A23BD37}" type="slidenum">
              <a:rPr lang="en-GB" smtClean="0"/>
              <a:t>‹#›</a:t>
            </a:fld>
            <a:endParaRPr lang="en-GB"/>
          </a:p>
        </p:txBody>
      </p:sp>
    </p:spTree>
    <p:extLst>
      <p:ext uri="{BB962C8B-B14F-4D97-AF65-F5344CB8AC3E}">
        <p14:creationId xmlns:p14="http://schemas.microsoft.com/office/powerpoint/2010/main" val="273654408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AC867F-FFDF-44D9-84BE-188AED214250}" type="datetime1">
              <a:rPr lang="en-GB" smtClean="0"/>
              <a:t>26/09/2024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0F14BA-AA07-41DA-9F53-28FA3A23BD37}" type="slidenum">
              <a:rPr lang="en-GB" smtClean="0"/>
              <a:t>‹#›</a:t>
            </a:fld>
            <a:endParaRPr lang="en-GB"/>
          </a:p>
        </p:txBody>
      </p:sp>
    </p:spTree>
    <p:extLst>
      <p:ext uri="{BB962C8B-B14F-4D97-AF65-F5344CB8AC3E}">
        <p14:creationId xmlns:p14="http://schemas.microsoft.com/office/powerpoint/2010/main" val="75926161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37BED-45A0-44A6-A909-A33272C076BC}" type="datetime1">
              <a:rPr lang="en-GB" smtClean="0"/>
              <a:t>26/09/2024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0F14BA-AA07-41DA-9F53-28FA3A23BD37}" type="slidenum">
              <a:rPr lang="en-GB" smtClean="0"/>
              <a:t>‹#›</a:t>
            </a:fld>
            <a:endParaRPr lang="en-GB"/>
          </a:p>
        </p:txBody>
      </p:sp>
    </p:spTree>
    <p:extLst>
      <p:ext uri="{BB962C8B-B14F-4D97-AF65-F5344CB8AC3E}">
        <p14:creationId xmlns:p14="http://schemas.microsoft.com/office/powerpoint/2010/main" val="19935224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D421BD-2597-44ED-A655-F253AFC570E9}" type="datetime1">
              <a:rPr lang="en-GB" smtClean="0"/>
              <a:t>26/09/2024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F14BA-AA07-41DA-9F53-28FA3A23BD37}" type="slidenum">
              <a:rPr lang="en-GB" smtClean="0"/>
              <a:t>‹#›</a:t>
            </a:fld>
            <a:endParaRPr lang="en-GB"/>
          </a:p>
        </p:txBody>
      </p:sp>
    </p:spTree>
    <p:extLst>
      <p:ext uri="{BB962C8B-B14F-4D97-AF65-F5344CB8AC3E}">
        <p14:creationId xmlns:p14="http://schemas.microsoft.com/office/powerpoint/2010/main" val="338426724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1A12E3-A79D-43D9-B2B6-F91C769B72E7}" type="datetime1">
              <a:rPr lang="en-GB" smtClean="0"/>
              <a:t>26/09/2024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F14BA-AA07-41DA-9F53-28FA3A23BD37}" type="slidenum">
              <a:rPr lang="en-GB" smtClean="0"/>
              <a:t>‹#›</a:t>
            </a:fld>
            <a:endParaRPr lang="en-GB"/>
          </a:p>
        </p:txBody>
      </p:sp>
    </p:spTree>
    <p:extLst>
      <p:ext uri="{BB962C8B-B14F-4D97-AF65-F5344CB8AC3E}">
        <p14:creationId xmlns:p14="http://schemas.microsoft.com/office/powerpoint/2010/main" val="142929766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5B903-123F-4ACA-AADC-1BE7655112E6}" type="datetime1">
              <a:rPr lang="en-GB" smtClean="0"/>
              <a:t>26/09/2024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F14BA-AA07-41DA-9F53-28FA3A23BD37}" type="slidenum">
              <a:rPr lang="en-GB" smtClean="0"/>
              <a:t>‹#›</a:t>
            </a:fld>
            <a:endParaRPr lang="en-GB"/>
          </a:p>
        </p:txBody>
      </p:sp>
    </p:spTree>
    <p:extLst>
      <p:ext uri="{BB962C8B-B14F-4D97-AF65-F5344CB8AC3E}">
        <p14:creationId xmlns:p14="http://schemas.microsoft.com/office/powerpoint/2010/main" val="353308533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Royal_assent" TargetMode="External"/><Relationship Id="rId3" Type="http://schemas.openxmlformats.org/officeDocument/2006/relationships/image" Target="../media/image2.png"/><Relationship Id="rId7" Type="http://schemas.openxmlformats.org/officeDocument/2006/relationships/hyperlink" Target="https://en.wikipedia.org/wiki/43_Eliz._1"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en.wikipedia.org/wiki/Citation_of_United_Kingdom_legislation" TargetMode="External"/><Relationship Id="rId5" Type="http://schemas.openxmlformats.org/officeDocument/2006/relationships/hyperlink" Target="https://en.wikipedia.org/wiki/Short_and_long_titles" TargetMode="External"/><Relationship Id="rId4" Type="http://schemas.openxmlformats.org/officeDocument/2006/relationships/image" Target="../media/image3.png"/><Relationship Id="rId9" Type="http://schemas.openxmlformats.org/officeDocument/2006/relationships/hyperlink" Target="https://en.wikipedia.org/wiki/Charitable_Uses_Act_160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ure.qub.ac.uk/files/155631755/PMM_Charities_SORP_Engine_for_Good_Accepted_Manuscript_April_2018_Pure.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assets.publishing.service.gov.uk/media/5b4348ade5274a377077462f/Charity_Commission_-_Trust_in_Charities_2018_-_Report.pdf"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assets.publishing.service.gov.uk/media/649acaf22caa3e000c3e5f39/Public_trust_in_charities_2022-23.pdf" TargetMode="External"/><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gov.uk/government/publications/charities-and-reserves-cc19/charities-and-reserves" TargetMode="External"/><Relationship Id="rId5" Type="http://schemas.openxmlformats.org/officeDocument/2006/relationships/image" Target="../media/image14.jpeg"/><Relationship Id="rId4" Type="http://schemas.openxmlformats.org/officeDocument/2006/relationships/hyperlink" Target="https://www.gov.uk/government/organisations/charity-commiss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gov.uk/government/publications/charities-and-reserves-cc19/charities-and-reserves" TargetMode="External"/><Relationship Id="rId5" Type="http://schemas.openxmlformats.org/officeDocument/2006/relationships/image" Target="../media/image14.jpeg"/><Relationship Id="rId4" Type="http://schemas.openxmlformats.org/officeDocument/2006/relationships/hyperlink" Target="https://www.gov.uk/government/organisations/charity-commiss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9.gif"/></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9.gif"/></Relationships>
</file>

<file path=ppt/slides/_rels/slide25.xml.rels><?xml version="1.0" encoding="UTF-8" standalone="yes"?>
<Relationships xmlns="http://schemas.openxmlformats.org/package/2006/relationships"><Relationship Id="rId8" Type="http://schemas.openxmlformats.org/officeDocument/2006/relationships/hyperlink" Target="https://www.accountingtools.com/articles/what-is-reserve-accounting.html" TargetMode="External"/><Relationship Id="rId3" Type="http://schemas.openxmlformats.org/officeDocument/2006/relationships/hyperlink" Target="https://www.indeed.com/career-advice/career-development/what-is-a-reserve-in-accounting" TargetMode="External"/><Relationship Id="rId7" Type="http://schemas.openxmlformats.org/officeDocument/2006/relationships/hyperlink" Target="https://businessfinancing.co.uk/accounting/reserves-in-accounting/"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investopedia.com/terms/b/balance-sheet-reserves.asp" TargetMode="External"/><Relationship Id="rId5" Type="http://schemas.openxmlformats.org/officeDocument/2006/relationships/hyperlink" Target="https://gocardless.com/guides/posts/reserve-accounting/" TargetMode="External"/><Relationship Id="rId10" Type="http://schemas.openxmlformats.org/officeDocument/2006/relationships/hyperlink" Target="https://www.gov.uk/government/publications/charities-and-reserves-cc19/charities-and-reserves" TargetMode="External"/><Relationship Id="rId4" Type="http://schemas.openxmlformats.org/officeDocument/2006/relationships/hyperlink" Target="https://en.wikipedia.org/wiki/Reserve_(accounting)" TargetMode="External"/><Relationship Id="rId9" Type="http://schemas.openxmlformats.org/officeDocument/2006/relationships/hyperlink" Target="https://www.sage.com/en-gb/blog/capital-and-reserv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smallcharitysupport.uk/images/Thoughts/NFfP-ChCom-FRC.pdf"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www.thirdsector.co.uk/trustees-major-charities-held-personally-liable-accounting-mistakes/governance/article/1722228"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v.uk/government/publications/charities-and-reserves-cc19/charities-and-reserves"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gov.uk/government/publications/charities-and-reserves-cc19/charities-and-reserves"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s://www.gov.uk/government/publications/charities-and-reserves-cc19/charities-and-reserves" TargetMode="External"/><Relationship Id="rId5" Type="http://schemas.openxmlformats.org/officeDocument/2006/relationships/image" Target="../media/image14.jpeg"/><Relationship Id="rId4" Type="http://schemas.openxmlformats.org/officeDocument/2006/relationships/hyperlink" Target="https://www.gov.uk/government/organisations/charity-commission"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1.gif"/><Relationship Id="rId4" Type="http://schemas.openxmlformats.org/officeDocument/2006/relationships/image" Target="../media/image30.gi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hyperlink" Target="https://www.gov.uk/government/publications/charities-and-reserves-cc19/charities-and-reserves" TargetMode="External"/><Relationship Id="rId5" Type="http://schemas.openxmlformats.org/officeDocument/2006/relationships/image" Target="../media/image14.jpeg"/><Relationship Id="rId4" Type="http://schemas.openxmlformats.org/officeDocument/2006/relationships/hyperlink" Target="https://www.gov.uk/government/organisations/charity-commission"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hyperlink" Target="http://www.smallcharitysupport.u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676E6F6-8DDE-461B-859C-2B095D6386CC}"/>
              </a:ext>
            </a:extLst>
          </p:cNvPr>
          <p:cNvSpPr>
            <a:spLocks noGrp="1"/>
          </p:cNvSpPr>
          <p:nvPr>
            <p:ph type="subTitle" idx="1"/>
          </p:nvPr>
        </p:nvSpPr>
        <p:spPr>
          <a:xfrm>
            <a:off x="0" y="4498024"/>
            <a:ext cx="9144000" cy="907101"/>
          </a:xfrm>
        </p:spPr>
        <p:txBody>
          <a:bodyPr>
            <a:normAutofit lnSpcReduction="10000"/>
          </a:bodyPr>
          <a:lstStyle/>
          <a:p>
            <a:r>
              <a:rPr lang="en-GB" sz="4000" dirty="0"/>
              <a:t>Brian Seaton</a:t>
            </a:r>
            <a:br>
              <a:rPr lang="en-GB" sz="4000" dirty="0"/>
            </a:br>
            <a:r>
              <a:rPr lang="en-GB" dirty="0"/>
              <a:t>Lead Trustee</a:t>
            </a:r>
          </a:p>
        </p:txBody>
      </p:sp>
      <p:pic>
        <p:nvPicPr>
          <p:cNvPr id="5" name="Picture 4">
            <a:extLst>
              <a:ext uri="{FF2B5EF4-FFF2-40B4-BE49-F238E27FC236}">
                <a16:creationId xmlns:a16="http://schemas.microsoft.com/office/drawing/2014/main" id="{52ECD06E-027F-27DB-2F4D-A1E037E7DE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215" y="5643519"/>
            <a:ext cx="6151575" cy="678973"/>
          </a:xfrm>
          <a:prstGeom prst="rect">
            <a:avLst/>
          </a:prstGeom>
        </p:spPr>
      </p:pic>
      <p:sp>
        <p:nvSpPr>
          <p:cNvPr id="2" name="TextBox 1">
            <a:extLst>
              <a:ext uri="{FF2B5EF4-FFF2-40B4-BE49-F238E27FC236}">
                <a16:creationId xmlns:a16="http://schemas.microsoft.com/office/drawing/2014/main" id="{C3E57EA2-2DF9-4011-8E97-0C66E774BC23}"/>
              </a:ext>
            </a:extLst>
          </p:cNvPr>
          <p:cNvSpPr txBox="1"/>
          <p:nvPr/>
        </p:nvSpPr>
        <p:spPr>
          <a:xfrm>
            <a:off x="0" y="535514"/>
            <a:ext cx="9144000" cy="1446550"/>
          </a:xfrm>
          <a:prstGeom prst="rect">
            <a:avLst/>
          </a:prstGeom>
          <a:noFill/>
        </p:spPr>
        <p:txBody>
          <a:bodyPr wrap="square" rtlCol="0">
            <a:spAutoFit/>
          </a:bodyPr>
          <a:lstStyle/>
          <a:p>
            <a:pPr algn="ctr"/>
            <a:r>
              <a:rPr lang="en-GB" sz="8800" b="1" spc="300" dirty="0">
                <a:ln w="19050">
                  <a:solidFill>
                    <a:schemeClr val="accent6">
                      <a:lumMod val="75000"/>
                    </a:schemeClr>
                  </a:solidFill>
                </a:ln>
                <a:solidFill>
                  <a:srgbClr val="92D050"/>
                </a:solidFill>
                <a:latin typeface="Artane Elongated BT" panose="02080406040308020203" pitchFamily="18" charset="0"/>
              </a:rPr>
              <a:t>Reserves Policy !</a:t>
            </a:r>
            <a:endParaRPr lang="en-GB" sz="9600" b="1" spc="300" dirty="0">
              <a:ln w="19050">
                <a:solidFill>
                  <a:schemeClr val="accent6">
                    <a:lumMod val="75000"/>
                  </a:schemeClr>
                </a:solidFill>
              </a:ln>
              <a:solidFill>
                <a:srgbClr val="92D050"/>
              </a:solidFill>
              <a:latin typeface="Artane Elongated BT" panose="02080406040308020203" pitchFamily="18" charset="0"/>
            </a:endParaRPr>
          </a:p>
        </p:txBody>
      </p:sp>
      <p:sp>
        <p:nvSpPr>
          <p:cNvPr id="4" name="TextBox 3">
            <a:extLst>
              <a:ext uri="{FF2B5EF4-FFF2-40B4-BE49-F238E27FC236}">
                <a16:creationId xmlns:a16="http://schemas.microsoft.com/office/drawing/2014/main" id="{5A6E9C0E-8D2C-8D65-1DA3-B075548C12DF}"/>
              </a:ext>
            </a:extLst>
          </p:cNvPr>
          <p:cNvSpPr txBox="1"/>
          <p:nvPr/>
        </p:nvSpPr>
        <p:spPr>
          <a:xfrm>
            <a:off x="0" y="2024332"/>
            <a:ext cx="9144000" cy="1569660"/>
          </a:xfrm>
          <a:prstGeom prst="rect">
            <a:avLst/>
          </a:prstGeom>
          <a:noFill/>
        </p:spPr>
        <p:txBody>
          <a:bodyPr wrap="square" rtlCol="0">
            <a:spAutoFit/>
          </a:bodyPr>
          <a:lstStyle/>
          <a:p>
            <a:pPr algn="ctr"/>
            <a:r>
              <a:rPr lang="en-GB" sz="9600" b="1" spc="300" dirty="0">
                <a:ln w="19050">
                  <a:solidFill>
                    <a:schemeClr val="accent6">
                      <a:lumMod val="75000"/>
                    </a:schemeClr>
                  </a:solidFill>
                </a:ln>
                <a:solidFill>
                  <a:srgbClr val="92D050"/>
                </a:solidFill>
                <a:latin typeface="Artane Elongated BT" panose="02080406040308020203" pitchFamily="18" charset="0"/>
              </a:rPr>
              <a:t>Where’s the Budget ?</a:t>
            </a:r>
          </a:p>
        </p:txBody>
      </p:sp>
    </p:spTree>
    <p:extLst>
      <p:ext uri="{BB962C8B-B14F-4D97-AF65-F5344CB8AC3E}">
        <p14:creationId xmlns:p14="http://schemas.microsoft.com/office/powerpoint/2010/main" val="4024427581"/>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9C9E30-33AF-DD53-04DA-F2C386D672D0}"/>
              </a:ext>
            </a:extLst>
          </p:cNvPr>
          <p:cNvSpPr txBox="1"/>
          <p:nvPr/>
        </p:nvSpPr>
        <p:spPr>
          <a:xfrm>
            <a:off x="0" y="204778"/>
            <a:ext cx="9144000" cy="1015663"/>
          </a:xfrm>
          <a:prstGeom prst="rect">
            <a:avLst/>
          </a:prstGeom>
          <a:noFill/>
        </p:spPr>
        <p:txBody>
          <a:bodyPr wrap="square" rtlCol="0">
            <a:spAutoFit/>
          </a:bodyPr>
          <a:lstStyle/>
          <a:p>
            <a:pPr algn="ctr"/>
            <a:r>
              <a:rPr lang="en-GB" sz="6000" b="1" spc="300" dirty="0">
                <a:ln w="19050">
                  <a:solidFill>
                    <a:schemeClr val="accent6">
                      <a:lumMod val="75000"/>
                    </a:schemeClr>
                  </a:solidFill>
                </a:ln>
                <a:solidFill>
                  <a:srgbClr val="92D050"/>
                </a:solidFill>
                <a:latin typeface="Artane Elongated BT" panose="02080406040308020203" pitchFamily="18" charset="0"/>
              </a:rPr>
              <a:t>Reserves Policy !</a:t>
            </a:r>
          </a:p>
        </p:txBody>
      </p:sp>
      <p:sp>
        <p:nvSpPr>
          <p:cNvPr id="3" name="TextBox 2">
            <a:extLst>
              <a:ext uri="{FF2B5EF4-FFF2-40B4-BE49-F238E27FC236}">
                <a16:creationId xmlns:a16="http://schemas.microsoft.com/office/drawing/2014/main" id="{3603EC16-C028-88B0-002B-C3BCE5D8187E}"/>
              </a:ext>
            </a:extLst>
          </p:cNvPr>
          <p:cNvSpPr txBox="1"/>
          <p:nvPr/>
        </p:nvSpPr>
        <p:spPr>
          <a:xfrm>
            <a:off x="0" y="978115"/>
            <a:ext cx="9144000" cy="1107996"/>
          </a:xfrm>
          <a:prstGeom prst="rect">
            <a:avLst/>
          </a:prstGeom>
          <a:noFill/>
        </p:spPr>
        <p:txBody>
          <a:bodyPr wrap="square" rtlCol="0">
            <a:spAutoFit/>
          </a:bodyPr>
          <a:lstStyle/>
          <a:p>
            <a:pPr algn="ctr"/>
            <a:r>
              <a:rPr lang="en-GB" sz="6600" b="1" spc="300" dirty="0">
                <a:ln w="19050">
                  <a:solidFill>
                    <a:schemeClr val="accent6">
                      <a:lumMod val="75000"/>
                    </a:schemeClr>
                  </a:solidFill>
                </a:ln>
                <a:solidFill>
                  <a:srgbClr val="92D050"/>
                </a:solidFill>
                <a:latin typeface="Artane Elongated BT" panose="02080406040308020203" pitchFamily="18" charset="0"/>
              </a:rPr>
              <a:t>Where’s the Budget ?</a:t>
            </a:r>
          </a:p>
        </p:txBody>
      </p:sp>
      <p:sp>
        <p:nvSpPr>
          <p:cNvPr id="17" name="TextBox 16">
            <a:extLst>
              <a:ext uri="{FF2B5EF4-FFF2-40B4-BE49-F238E27FC236}">
                <a16:creationId xmlns:a16="http://schemas.microsoft.com/office/drawing/2014/main" id="{8F2928CF-0808-990A-E238-4466A53F1793}"/>
              </a:ext>
            </a:extLst>
          </p:cNvPr>
          <p:cNvSpPr txBox="1"/>
          <p:nvPr/>
        </p:nvSpPr>
        <p:spPr>
          <a:xfrm>
            <a:off x="1373508" y="1469361"/>
            <a:ext cx="6809363" cy="2215991"/>
          </a:xfrm>
          <a:prstGeom prst="rect">
            <a:avLst/>
          </a:prstGeom>
          <a:noFill/>
        </p:spPr>
        <p:txBody>
          <a:bodyPr wrap="square" rtlCol="0">
            <a:spAutoFit/>
          </a:bodyPr>
          <a:lstStyle/>
          <a:p>
            <a:pPr>
              <a:spcBef>
                <a:spcPts val="1800"/>
              </a:spcBef>
            </a:pPr>
            <a:r>
              <a:rPr lang="en-GB" sz="3600" b="1" spc="300" dirty="0">
                <a:ln w="19050">
                  <a:solidFill>
                    <a:schemeClr val="accent6">
                      <a:lumMod val="75000"/>
                    </a:schemeClr>
                  </a:solidFill>
                </a:ln>
                <a:solidFill>
                  <a:srgbClr val="92D050"/>
                </a:solidFill>
              </a:rPr>
              <a:t> </a:t>
            </a:r>
          </a:p>
          <a:p>
            <a:pPr marL="622284" indent="-622284">
              <a:spcBef>
                <a:spcPts val="1800"/>
              </a:spcBef>
              <a:buFont typeface="+mj-lt"/>
              <a:buAutoNum type="arabicParenR"/>
            </a:pPr>
            <a:r>
              <a:rPr lang="en-GB" sz="3200" dirty="0"/>
              <a:t>What are “Reserves” </a:t>
            </a:r>
            <a:r>
              <a:rPr lang="en-GB" sz="3600" b="1" spc="300" dirty="0">
                <a:ln w="19050">
                  <a:solidFill>
                    <a:schemeClr val="accent6">
                      <a:lumMod val="75000"/>
                    </a:schemeClr>
                  </a:solidFill>
                </a:ln>
                <a:solidFill>
                  <a:srgbClr val="92D050"/>
                </a:solidFill>
              </a:rPr>
              <a:t>?</a:t>
            </a:r>
            <a:r>
              <a:rPr lang="en-GB" sz="3200" dirty="0"/>
              <a:t> </a:t>
            </a:r>
          </a:p>
          <a:p>
            <a:pPr marL="622284" indent="-622284">
              <a:spcBef>
                <a:spcPts val="1800"/>
              </a:spcBef>
              <a:buFont typeface="+mj-lt"/>
              <a:buAutoNum type="arabicParenR"/>
            </a:pPr>
            <a:r>
              <a:rPr lang="en-GB" sz="3200" b="1" dirty="0"/>
              <a:t>Why </a:t>
            </a:r>
            <a:r>
              <a:rPr lang="en-GB" sz="3200" b="1" u="sng" dirty="0"/>
              <a:t>must</a:t>
            </a:r>
            <a:r>
              <a:rPr lang="en-GB" sz="3200" b="1" dirty="0"/>
              <a:t> charities have a policy </a:t>
            </a:r>
            <a:r>
              <a:rPr lang="en-GB" sz="3600" b="1" spc="300" dirty="0">
                <a:ln w="19050">
                  <a:solidFill>
                    <a:schemeClr val="accent6">
                      <a:lumMod val="75000"/>
                    </a:schemeClr>
                  </a:solidFill>
                </a:ln>
                <a:solidFill>
                  <a:srgbClr val="92D050"/>
                </a:solidFill>
              </a:rPr>
              <a:t>?</a:t>
            </a:r>
          </a:p>
        </p:txBody>
      </p:sp>
      <p:sp>
        <p:nvSpPr>
          <p:cNvPr id="6" name="Slide Number Placeholder 2">
            <a:extLst>
              <a:ext uri="{FF2B5EF4-FFF2-40B4-BE49-F238E27FC236}">
                <a16:creationId xmlns:a16="http://schemas.microsoft.com/office/drawing/2014/main" id="{B72D088B-1F42-1384-CBBA-D9A6A85BC640}"/>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10</a:t>
            </a:fld>
            <a:endParaRPr lang="en-GB" sz="2000" dirty="0">
              <a:solidFill>
                <a:schemeClr val="tx1"/>
              </a:solidFill>
            </a:endParaRPr>
          </a:p>
        </p:txBody>
      </p:sp>
    </p:spTree>
    <p:extLst>
      <p:ext uri="{BB962C8B-B14F-4D97-AF65-F5344CB8AC3E}">
        <p14:creationId xmlns:p14="http://schemas.microsoft.com/office/powerpoint/2010/main" val="290358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AE545E9-1D1E-BDF5-B184-3AF073CE08AA}"/>
              </a:ext>
            </a:extLst>
          </p:cNvPr>
          <p:cNvSpPr txBox="1"/>
          <p:nvPr/>
        </p:nvSpPr>
        <p:spPr>
          <a:xfrm>
            <a:off x="0" y="100298"/>
            <a:ext cx="9144000" cy="1015663"/>
          </a:xfrm>
          <a:prstGeom prst="rect">
            <a:avLst/>
          </a:prstGeom>
          <a:noFill/>
        </p:spPr>
        <p:txBody>
          <a:bodyPr wrap="square" rtlCol="0">
            <a:spAutoFit/>
          </a:bodyPr>
          <a:lstStyle/>
          <a:p>
            <a:pPr algn="ctr"/>
            <a:r>
              <a:rPr lang="en-GB" sz="6000" b="1" spc="300" dirty="0">
                <a:ln w="19050">
                  <a:solidFill>
                    <a:schemeClr val="accent6">
                      <a:lumMod val="75000"/>
                    </a:schemeClr>
                  </a:solidFill>
                </a:ln>
                <a:solidFill>
                  <a:srgbClr val="92D050"/>
                </a:solidFill>
                <a:latin typeface="Artane Elongated BT" panose="02080406040308020203" pitchFamily="18" charset="0"/>
              </a:rPr>
              <a:t>Why Have a Reserves Policy ?</a:t>
            </a:r>
          </a:p>
        </p:txBody>
      </p:sp>
      <p:sp>
        <p:nvSpPr>
          <p:cNvPr id="4" name="TextBox 3">
            <a:extLst>
              <a:ext uri="{FF2B5EF4-FFF2-40B4-BE49-F238E27FC236}">
                <a16:creationId xmlns:a16="http://schemas.microsoft.com/office/drawing/2014/main" id="{7B0A853F-7690-4307-E0B1-B471DCC3FB1E}"/>
              </a:ext>
            </a:extLst>
          </p:cNvPr>
          <p:cNvSpPr txBox="1"/>
          <p:nvPr/>
        </p:nvSpPr>
        <p:spPr>
          <a:xfrm>
            <a:off x="511918" y="2232860"/>
            <a:ext cx="8120163" cy="2103140"/>
          </a:xfrm>
          <a:prstGeom prst="rect">
            <a:avLst/>
          </a:prstGeom>
          <a:noFill/>
        </p:spPr>
        <p:txBody>
          <a:bodyPr wrap="square" rtlCol="0">
            <a:spAutoFit/>
          </a:bodyPr>
          <a:lstStyle/>
          <a:p>
            <a:r>
              <a:rPr lang="en-GB" sz="2400" b="1" dirty="0"/>
              <a:t>4.1 Explaining the charity’s reserves policy in its annual report</a:t>
            </a:r>
          </a:p>
          <a:p>
            <a:pPr>
              <a:spcBef>
                <a:spcPts val="600"/>
              </a:spcBef>
            </a:pPr>
            <a:r>
              <a:rPr lang="en-GB" sz="2000" b="1" dirty="0"/>
              <a:t>The requirements for </a:t>
            </a:r>
            <a:r>
              <a:rPr lang="en-GB" sz="2000" b="1" u="sng" dirty="0"/>
              <a:t>ALL</a:t>
            </a:r>
            <a:r>
              <a:rPr lang="en-GB" sz="2000" b="1" dirty="0"/>
              <a:t> charities</a:t>
            </a:r>
            <a:endParaRPr lang="en-GB" sz="2000" dirty="0"/>
          </a:p>
          <a:p>
            <a:pPr>
              <a:spcBef>
                <a:spcPts val="200"/>
              </a:spcBef>
            </a:pPr>
            <a:r>
              <a:rPr lang="en-GB" sz="2000" b="1" dirty="0"/>
              <a:t>ALL charities</a:t>
            </a:r>
            <a:r>
              <a:rPr lang="en-GB" sz="2000" dirty="0"/>
              <a:t> must include in their annual report their policy on reserves, stating the level of reserves held and why they are held.   </a:t>
            </a:r>
            <a:br>
              <a:rPr lang="en-GB" sz="2000" dirty="0"/>
            </a:br>
            <a:r>
              <a:rPr lang="en-GB" sz="2000" dirty="0"/>
              <a:t>Where the charity does not have a reserves policy in place, it should include a statement to that effect.                                                                                   </a:t>
            </a:r>
            <a:r>
              <a:rPr lang="en-GB" sz="1000" dirty="0"/>
              <a:t> </a:t>
            </a:r>
            <a:r>
              <a:rPr lang="en-GB" sz="1000" dirty="0">
                <a:sym typeface="Wingdings" panose="05000000000000000000" pitchFamily="2" charset="2"/>
              </a:rPr>
              <a:t></a:t>
            </a:r>
            <a:endParaRPr lang="en-GB" sz="1000" dirty="0"/>
          </a:p>
        </p:txBody>
      </p:sp>
      <p:grpSp>
        <p:nvGrpSpPr>
          <p:cNvPr id="14" name="Group 13">
            <a:extLst>
              <a:ext uri="{FF2B5EF4-FFF2-40B4-BE49-F238E27FC236}">
                <a16:creationId xmlns:a16="http://schemas.microsoft.com/office/drawing/2014/main" id="{0EA5046C-7627-5A28-1F61-A4B5200F40D4}"/>
              </a:ext>
            </a:extLst>
          </p:cNvPr>
          <p:cNvGrpSpPr/>
          <p:nvPr/>
        </p:nvGrpSpPr>
        <p:grpSpPr>
          <a:xfrm>
            <a:off x="0" y="1052802"/>
            <a:ext cx="9144000" cy="968295"/>
            <a:chOff x="0" y="1150081"/>
            <a:chExt cx="9144000" cy="968294"/>
          </a:xfrm>
        </p:grpSpPr>
        <p:sp>
          <p:nvSpPr>
            <p:cNvPr id="11" name="TextBox 10">
              <a:extLst>
                <a:ext uri="{FF2B5EF4-FFF2-40B4-BE49-F238E27FC236}">
                  <a16:creationId xmlns:a16="http://schemas.microsoft.com/office/drawing/2014/main" id="{D227174A-0DF3-FBE8-56A3-A2E3CF68A3EA}"/>
                </a:ext>
              </a:extLst>
            </p:cNvPr>
            <p:cNvSpPr txBox="1"/>
            <p:nvPr/>
          </p:nvSpPr>
          <p:spPr>
            <a:xfrm>
              <a:off x="0" y="1150081"/>
              <a:ext cx="9144000" cy="830996"/>
            </a:xfrm>
            <a:prstGeom prst="rect">
              <a:avLst/>
            </a:prstGeom>
            <a:noFill/>
          </p:spPr>
          <p:txBody>
            <a:bodyPr wrap="square" rtlCol="0">
              <a:spAutoFit/>
            </a:bodyPr>
            <a:lstStyle/>
            <a:p>
              <a:pPr algn="ctr"/>
              <a:r>
                <a:rPr lang="en-GB" sz="4800" b="1" spc="300" dirty="0">
                  <a:ln w="19050">
                    <a:solidFill>
                      <a:schemeClr val="accent6">
                        <a:lumMod val="75000"/>
                      </a:schemeClr>
                    </a:solidFill>
                  </a:ln>
                  <a:solidFill>
                    <a:srgbClr val="92D050"/>
                  </a:solidFill>
                  <a:latin typeface="Artane Elongated BT" panose="02080406040308020203" pitchFamily="18" charset="0"/>
                </a:rPr>
                <a:t>CC19: Charity Reserves: Building Resilience</a:t>
              </a:r>
            </a:p>
          </p:txBody>
        </p:sp>
        <p:sp>
          <p:nvSpPr>
            <p:cNvPr id="13" name="TextBox 12">
              <a:extLst>
                <a:ext uri="{FF2B5EF4-FFF2-40B4-BE49-F238E27FC236}">
                  <a16:creationId xmlns:a16="http://schemas.microsoft.com/office/drawing/2014/main" id="{5D8692B4-1257-02FC-399B-7A402B7F1B5E}"/>
                </a:ext>
              </a:extLst>
            </p:cNvPr>
            <p:cNvSpPr txBox="1"/>
            <p:nvPr/>
          </p:nvSpPr>
          <p:spPr>
            <a:xfrm>
              <a:off x="0" y="1872154"/>
              <a:ext cx="9144000" cy="246221"/>
            </a:xfrm>
            <a:prstGeom prst="rect">
              <a:avLst/>
            </a:prstGeom>
            <a:noFill/>
          </p:spPr>
          <p:txBody>
            <a:bodyPr wrap="square" rtlCol="0">
              <a:spAutoFit/>
            </a:bodyPr>
            <a:lstStyle/>
            <a:p>
              <a:pPr algn="ctr"/>
              <a:r>
                <a:rPr lang="en-GB" sz="1000" i="1" dirty="0"/>
                <a:t>https://www.gov.uk/government/publications/charities-and-reserves-cc19/charities-and-reserves</a:t>
              </a:r>
            </a:p>
          </p:txBody>
        </p:sp>
      </p:grpSp>
      <p:sp>
        <p:nvSpPr>
          <p:cNvPr id="2" name="Rectangle: Rounded Corners 1">
            <a:extLst>
              <a:ext uri="{FF2B5EF4-FFF2-40B4-BE49-F238E27FC236}">
                <a16:creationId xmlns:a16="http://schemas.microsoft.com/office/drawing/2014/main" id="{2972E657-5B27-F240-930E-C7E4FB9C1EDE}"/>
              </a:ext>
            </a:extLst>
          </p:cNvPr>
          <p:cNvSpPr/>
          <p:nvPr/>
        </p:nvSpPr>
        <p:spPr>
          <a:xfrm>
            <a:off x="511917" y="3042000"/>
            <a:ext cx="2017923" cy="324000"/>
          </a:xfrm>
          <a:prstGeom prst="roundRect">
            <a:avLst>
              <a:gd name="adj" fmla="val 15507"/>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2">
            <a:extLst>
              <a:ext uri="{FF2B5EF4-FFF2-40B4-BE49-F238E27FC236}">
                <a16:creationId xmlns:a16="http://schemas.microsoft.com/office/drawing/2014/main" id="{836D5900-AF8D-B7A6-AC0A-1EA16BCD8238}"/>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11</a:t>
            </a:fld>
            <a:endParaRPr lang="en-GB" sz="2000" dirty="0">
              <a:solidFill>
                <a:schemeClr val="tx1"/>
              </a:solidFill>
            </a:endParaRPr>
          </a:p>
        </p:txBody>
      </p:sp>
      <p:sp>
        <p:nvSpPr>
          <p:cNvPr id="3" name="TextBox 2">
            <a:extLst>
              <a:ext uri="{FF2B5EF4-FFF2-40B4-BE49-F238E27FC236}">
                <a16:creationId xmlns:a16="http://schemas.microsoft.com/office/drawing/2014/main" id="{494A7804-9A87-3482-36BC-FEFE01F9B415}"/>
              </a:ext>
            </a:extLst>
          </p:cNvPr>
          <p:cNvSpPr txBox="1"/>
          <p:nvPr/>
        </p:nvSpPr>
        <p:spPr>
          <a:xfrm>
            <a:off x="511918" y="4547763"/>
            <a:ext cx="8120162" cy="1846659"/>
          </a:xfrm>
          <a:prstGeom prst="rect">
            <a:avLst/>
          </a:prstGeom>
          <a:noFill/>
        </p:spPr>
        <p:txBody>
          <a:bodyPr wrap="square" rtlCol="0">
            <a:spAutoFit/>
          </a:bodyPr>
          <a:lstStyle/>
          <a:p>
            <a:r>
              <a:rPr lang="en-GB" sz="2400" b="1" dirty="0"/>
              <a:t>5.2 What is the legal basis for holding and reporting reserves?</a:t>
            </a:r>
            <a:endParaRPr lang="en-GB" sz="2400" dirty="0"/>
          </a:p>
          <a:p>
            <a:pPr>
              <a:spcBef>
                <a:spcPts val="600"/>
              </a:spcBef>
            </a:pPr>
            <a:r>
              <a:rPr lang="en-GB" sz="2000" dirty="0"/>
              <a:t>Charity trustees have a general legal duty to spend income within a reasonable time of receipt.</a:t>
            </a:r>
          </a:p>
          <a:p>
            <a:pPr>
              <a:spcBef>
                <a:spcPts val="600"/>
              </a:spcBef>
            </a:pPr>
            <a:r>
              <a:rPr lang="en-GB" sz="2000" dirty="0"/>
              <a:t>A failure to report on the charity’s reserves policy can indicate that trustees have not exercised their legal power correctly.</a:t>
            </a:r>
          </a:p>
        </p:txBody>
      </p:sp>
      <p:sp>
        <p:nvSpPr>
          <p:cNvPr id="5" name="Rectangle: Rounded Corners 4">
            <a:extLst>
              <a:ext uri="{FF2B5EF4-FFF2-40B4-BE49-F238E27FC236}">
                <a16:creationId xmlns:a16="http://schemas.microsoft.com/office/drawing/2014/main" id="{A863D3DD-8809-9387-9EE8-2632E30A0ED2}"/>
              </a:ext>
            </a:extLst>
          </p:cNvPr>
          <p:cNvSpPr/>
          <p:nvPr/>
        </p:nvSpPr>
        <p:spPr>
          <a:xfrm>
            <a:off x="511916" y="5037121"/>
            <a:ext cx="8058157" cy="671348"/>
          </a:xfrm>
          <a:prstGeom prst="roundRect">
            <a:avLst>
              <a:gd name="adj" fmla="val 15507"/>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8555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250"/>
                            </p:stCondLst>
                            <p:childTnLst>
                              <p:par>
                                <p:cTn id="9" presetID="22" presetClass="entr" presetSubtype="8"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3250"/>
                            </p:stCondLst>
                            <p:childTnLst>
                              <p:par>
                                <p:cTn id="13" presetID="22" presetClass="entr" presetSubtype="8" fill="hold" grpId="0" nodeType="afterEffect">
                                  <p:stCondLst>
                                    <p:cond delay="25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par>
                          <p:cTn id="16" fill="hold">
                            <p:stCondLst>
                              <p:cond delay="4500"/>
                            </p:stCondLst>
                            <p:childTnLst>
                              <p:par>
                                <p:cTn id="17" presetID="22" presetClass="entr" presetSubtype="8"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6BA738-2530-B9E8-2562-CF51C008D8ED}"/>
              </a:ext>
            </a:extLst>
          </p:cNvPr>
          <p:cNvPicPr>
            <a:picLocks noChangeAspect="1"/>
          </p:cNvPicPr>
          <p:nvPr/>
        </p:nvPicPr>
        <p:blipFill>
          <a:blip r:embed="rId3"/>
          <a:stretch>
            <a:fillRect/>
          </a:stretch>
        </p:blipFill>
        <p:spPr>
          <a:xfrm>
            <a:off x="692668" y="1814164"/>
            <a:ext cx="3448531" cy="966923"/>
          </a:xfrm>
          <a:prstGeom prst="rect">
            <a:avLst/>
          </a:prstGeom>
          <a:ln>
            <a:solidFill>
              <a:schemeClr val="tx1"/>
            </a:solidFill>
          </a:ln>
        </p:spPr>
      </p:pic>
      <p:pic>
        <p:nvPicPr>
          <p:cNvPr id="5" name="Picture 4">
            <a:extLst>
              <a:ext uri="{FF2B5EF4-FFF2-40B4-BE49-F238E27FC236}">
                <a16:creationId xmlns:a16="http://schemas.microsoft.com/office/drawing/2014/main" id="{89D30104-7112-1554-002D-780D320C5252}"/>
              </a:ext>
            </a:extLst>
          </p:cNvPr>
          <p:cNvPicPr>
            <a:picLocks noChangeAspect="1"/>
          </p:cNvPicPr>
          <p:nvPr/>
        </p:nvPicPr>
        <p:blipFill rotWithShape="1">
          <a:blip r:embed="rId4"/>
          <a:srcRect l="3005" r="3204"/>
          <a:stretch/>
        </p:blipFill>
        <p:spPr>
          <a:xfrm>
            <a:off x="6223901" y="2716683"/>
            <a:ext cx="2583320" cy="2890067"/>
          </a:xfrm>
          <a:prstGeom prst="rect">
            <a:avLst/>
          </a:prstGeom>
          <a:ln w="12700">
            <a:solidFill>
              <a:schemeClr val="tx1"/>
            </a:solidFill>
          </a:ln>
        </p:spPr>
      </p:pic>
      <p:graphicFrame>
        <p:nvGraphicFramePr>
          <p:cNvPr id="6" name="Table 5">
            <a:extLst>
              <a:ext uri="{FF2B5EF4-FFF2-40B4-BE49-F238E27FC236}">
                <a16:creationId xmlns:a16="http://schemas.microsoft.com/office/drawing/2014/main" id="{2C8498B1-795C-3908-1919-C5BE6B7BD8C7}"/>
              </a:ext>
            </a:extLst>
          </p:cNvPr>
          <p:cNvGraphicFramePr>
            <a:graphicFrameLocks noGrp="1"/>
          </p:cNvGraphicFramePr>
          <p:nvPr>
            <p:extLst>
              <p:ext uri="{D42A27DB-BD31-4B8C-83A1-F6EECF244321}">
                <p14:modId xmlns:p14="http://schemas.microsoft.com/office/powerpoint/2010/main" val="928075287"/>
              </p:ext>
            </p:extLst>
          </p:nvPr>
        </p:nvGraphicFramePr>
        <p:xfrm>
          <a:off x="372407" y="3348922"/>
          <a:ext cx="5815332" cy="2270760"/>
        </p:xfrm>
        <a:graphic>
          <a:graphicData uri="http://schemas.openxmlformats.org/drawingml/2006/table">
            <a:tbl>
              <a:tblPr/>
              <a:tblGrid>
                <a:gridCol w="1193969">
                  <a:extLst>
                    <a:ext uri="{9D8B030D-6E8A-4147-A177-3AD203B41FA5}">
                      <a16:colId xmlns:a16="http://schemas.microsoft.com/office/drawing/2014/main" val="2243040976"/>
                    </a:ext>
                  </a:extLst>
                </a:gridCol>
                <a:gridCol w="4621363">
                  <a:extLst>
                    <a:ext uri="{9D8B030D-6E8A-4147-A177-3AD203B41FA5}">
                      <a16:colId xmlns:a16="http://schemas.microsoft.com/office/drawing/2014/main" val="4112091125"/>
                    </a:ext>
                  </a:extLst>
                </a:gridCol>
              </a:tblGrid>
              <a:tr h="1005840">
                <a:tc>
                  <a:txBody>
                    <a:bodyPr/>
                    <a:lstStyle/>
                    <a:p>
                      <a:r>
                        <a:rPr lang="en-GB" sz="1900" dirty="0">
                          <a:hlinkClick r:id="rId5" tooltip="Short and long titles"/>
                        </a:rPr>
                        <a:t>Long title</a:t>
                      </a:r>
                      <a:endParaRPr lang="en-GB" sz="1900" dirty="0"/>
                    </a:p>
                  </a:txBody>
                  <a:tcPr anchor="ctr">
                    <a:lnL>
                      <a:noFill/>
                    </a:lnL>
                    <a:lnR>
                      <a:noFill/>
                    </a:lnR>
                    <a:lnT>
                      <a:noFill/>
                    </a:lnT>
                    <a:lnB>
                      <a:noFill/>
                    </a:lnB>
                    <a:noFill/>
                  </a:tcPr>
                </a:tc>
                <a:tc>
                  <a:txBody>
                    <a:bodyPr/>
                    <a:lstStyle/>
                    <a:p>
                      <a:r>
                        <a:rPr lang="en-US" sz="2000" dirty="0"/>
                        <a:t>An Act to redress the Mis-employment of Lands, Goods and Stocks of Money </a:t>
                      </a:r>
                      <a:r>
                        <a:rPr lang="en-US" sz="2000" dirty="0" err="1"/>
                        <a:t>heretoforegiven</a:t>
                      </a:r>
                      <a:r>
                        <a:rPr lang="en-US" sz="2000" dirty="0"/>
                        <a:t> to certain charitable Uses</a:t>
                      </a:r>
                      <a:r>
                        <a:rPr lang="en-US" sz="1900" dirty="0"/>
                        <a:t>.</a:t>
                      </a:r>
                      <a:endParaRPr lang="en-GB" sz="1900" dirty="0"/>
                    </a:p>
                  </a:txBody>
                  <a:tcPr anchor="ctr">
                    <a:lnL>
                      <a:noFill/>
                    </a:lnL>
                    <a:lnR>
                      <a:noFill/>
                    </a:lnR>
                    <a:lnT>
                      <a:noFill/>
                    </a:lnT>
                    <a:lnB>
                      <a:noFill/>
                    </a:lnB>
                    <a:noFill/>
                  </a:tcPr>
                </a:tc>
                <a:extLst>
                  <a:ext uri="{0D108BD9-81ED-4DB2-BD59-A6C34878D82A}">
                    <a16:rowId xmlns:a16="http://schemas.microsoft.com/office/drawing/2014/main" val="579947467"/>
                  </a:ext>
                </a:extLst>
              </a:tr>
              <a:tr h="375920">
                <a:tc>
                  <a:txBody>
                    <a:bodyPr/>
                    <a:lstStyle/>
                    <a:p>
                      <a:r>
                        <a:rPr lang="en-GB" sz="1900">
                          <a:hlinkClick r:id="rId6" tooltip="Citation of United Kingdom legislation"/>
                        </a:rPr>
                        <a:t>Citation</a:t>
                      </a:r>
                      <a:endParaRPr lang="en-GB" sz="1900"/>
                    </a:p>
                  </a:txBody>
                  <a:tcPr anchor="ctr">
                    <a:lnL>
                      <a:noFill/>
                    </a:lnL>
                    <a:lnR>
                      <a:noFill/>
                    </a:lnR>
                    <a:lnT>
                      <a:noFill/>
                    </a:lnT>
                    <a:lnB w="7620" cap="flat" cmpd="sng" algn="ctr">
                      <a:solidFill>
                        <a:srgbClr val="AAAAAA"/>
                      </a:solidFill>
                      <a:prstDash val="solid"/>
                      <a:round/>
                      <a:headEnd type="none" w="med" len="med"/>
                      <a:tailEnd type="none" w="med" len="med"/>
                    </a:lnB>
                    <a:noFill/>
                  </a:tcPr>
                </a:tc>
                <a:tc>
                  <a:txBody>
                    <a:bodyPr/>
                    <a:lstStyle/>
                    <a:p>
                      <a:r>
                        <a:rPr lang="en-GB" sz="1900" dirty="0">
                          <a:hlinkClick r:id="rId7" tooltip="43 Eliz. 1"/>
                        </a:rPr>
                        <a:t>43 Eliz. 1</a:t>
                      </a:r>
                      <a:r>
                        <a:rPr lang="en-GB" sz="1900" dirty="0"/>
                        <a:t>. c. 4</a:t>
                      </a:r>
                    </a:p>
                  </a:txBody>
                  <a:tcPr anchor="ctr">
                    <a:lnL>
                      <a:noFill/>
                    </a:lnL>
                    <a:lnR>
                      <a:noFill/>
                    </a:lnR>
                    <a:lnT>
                      <a:noFill/>
                    </a:lnT>
                    <a:lnB w="7620" cap="flat" cmpd="sng" algn="ctr">
                      <a:solidFill>
                        <a:srgbClr val="AAAAAA"/>
                      </a:solidFill>
                      <a:prstDash val="solid"/>
                      <a:round/>
                      <a:headEnd type="none" w="med" len="med"/>
                      <a:tailEnd type="none" w="med" len="med"/>
                    </a:lnB>
                    <a:noFill/>
                  </a:tcPr>
                </a:tc>
                <a:extLst>
                  <a:ext uri="{0D108BD9-81ED-4DB2-BD59-A6C34878D82A}">
                    <a16:rowId xmlns:a16="http://schemas.microsoft.com/office/drawing/2014/main" val="658797908"/>
                  </a:ext>
                </a:extLst>
              </a:tr>
              <a:tr h="213360">
                <a:tc gridSpan="2">
                  <a:txBody>
                    <a:bodyPr/>
                    <a:lstStyle/>
                    <a:p>
                      <a:endParaRPr lang="en-GB" sz="800" dirty="0">
                        <a:effectLst/>
                      </a:endParaRPr>
                    </a:p>
                  </a:txBody>
                  <a:tcPr anchor="ctr">
                    <a:lnL>
                      <a:noFill/>
                    </a:lnL>
                    <a:lnR>
                      <a:noFill/>
                    </a:lnR>
                    <a:lnT w="7620" cap="flat" cmpd="sng" algn="ctr">
                      <a:solidFill>
                        <a:srgbClr val="AAAAAA"/>
                      </a:solidFill>
                      <a:prstDash val="solid"/>
                      <a:round/>
                      <a:headEnd type="none" w="med" len="med"/>
                      <a:tailEnd type="none" w="med" len="med"/>
                    </a:lnT>
                    <a:lnB>
                      <a:noFill/>
                    </a:lnB>
                    <a:noFill/>
                  </a:tcPr>
                </a:tc>
                <a:tc hMerge="1">
                  <a:txBody>
                    <a:bodyPr/>
                    <a:lstStyle/>
                    <a:p>
                      <a:endParaRPr lang="en-GB"/>
                    </a:p>
                  </a:txBody>
                  <a:tcPr/>
                </a:tc>
                <a:extLst>
                  <a:ext uri="{0D108BD9-81ED-4DB2-BD59-A6C34878D82A}">
                    <a16:rowId xmlns:a16="http://schemas.microsoft.com/office/drawing/2014/main" val="2578924546"/>
                  </a:ext>
                </a:extLst>
              </a:tr>
              <a:tr h="660400">
                <a:tc>
                  <a:txBody>
                    <a:bodyPr/>
                    <a:lstStyle/>
                    <a:p>
                      <a:r>
                        <a:rPr lang="en-GB" sz="1900" dirty="0">
                          <a:hlinkClick r:id="rId8" tooltip="Royal assent"/>
                        </a:rPr>
                        <a:t>Royal assent</a:t>
                      </a:r>
                      <a:endParaRPr lang="en-GB" sz="1900" dirty="0"/>
                    </a:p>
                  </a:txBody>
                  <a:tcPr anchor="ctr">
                    <a:lnL>
                      <a:noFill/>
                    </a:lnL>
                    <a:lnR>
                      <a:noFill/>
                    </a:lnR>
                    <a:lnT>
                      <a:noFill/>
                    </a:lnT>
                    <a:lnB>
                      <a:noFill/>
                    </a:lnB>
                    <a:noFill/>
                  </a:tcPr>
                </a:tc>
                <a:tc>
                  <a:txBody>
                    <a:bodyPr/>
                    <a:lstStyle/>
                    <a:p>
                      <a:r>
                        <a:rPr lang="en-GB" sz="1900" dirty="0"/>
                        <a:t>19 December 1601</a:t>
                      </a:r>
                    </a:p>
                  </a:txBody>
                  <a:tcPr anchor="ctr">
                    <a:lnL>
                      <a:noFill/>
                    </a:lnL>
                    <a:lnR>
                      <a:noFill/>
                    </a:lnR>
                    <a:lnT>
                      <a:noFill/>
                    </a:lnT>
                    <a:lnB>
                      <a:noFill/>
                    </a:lnB>
                    <a:noFill/>
                  </a:tcPr>
                </a:tc>
                <a:extLst>
                  <a:ext uri="{0D108BD9-81ED-4DB2-BD59-A6C34878D82A}">
                    <a16:rowId xmlns:a16="http://schemas.microsoft.com/office/drawing/2014/main" val="2837415137"/>
                  </a:ext>
                </a:extLst>
              </a:tr>
            </a:tbl>
          </a:graphicData>
        </a:graphic>
      </p:graphicFrame>
      <p:sp>
        <p:nvSpPr>
          <p:cNvPr id="9" name="Slide Number Placeholder 2">
            <a:extLst>
              <a:ext uri="{FF2B5EF4-FFF2-40B4-BE49-F238E27FC236}">
                <a16:creationId xmlns:a16="http://schemas.microsoft.com/office/drawing/2014/main" id="{A9C496AE-3086-49DC-FE4C-C1E9E2D23A0F}"/>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12</a:t>
            </a:fld>
            <a:endParaRPr lang="en-GB" sz="2000" dirty="0">
              <a:solidFill>
                <a:schemeClr val="tx1"/>
              </a:solidFill>
            </a:endParaRPr>
          </a:p>
        </p:txBody>
      </p:sp>
      <p:sp>
        <p:nvSpPr>
          <p:cNvPr id="3" name="Rectangle: Rounded Corners 2">
            <a:extLst>
              <a:ext uri="{FF2B5EF4-FFF2-40B4-BE49-F238E27FC236}">
                <a16:creationId xmlns:a16="http://schemas.microsoft.com/office/drawing/2014/main" id="{618AF7C0-8D10-1AA2-4597-51B3AF95A14E}"/>
              </a:ext>
            </a:extLst>
          </p:cNvPr>
          <p:cNvSpPr/>
          <p:nvPr/>
        </p:nvSpPr>
        <p:spPr>
          <a:xfrm>
            <a:off x="1555214" y="3336170"/>
            <a:ext cx="4563484" cy="1031544"/>
          </a:xfrm>
          <a:prstGeom prst="roundRect">
            <a:avLst>
              <a:gd name="adj" fmla="val 23478"/>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F122BEF-A462-5405-C511-5521B39A78BE}"/>
              </a:ext>
            </a:extLst>
          </p:cNvPr>
          <p:cNvSpPr txBox="1"/>
          <p:nvPr/>
        </p:nvSpPr>
        <p:spPr>
          <a:xfrm>
            <a:off x="0" y="204778"/>
            <a:ext cx="9144000" cy="1015663"/>
          </a:xfrm>
          <a:prstGeom prst="rect">
            <a:avLst/>
          </a:prstGeom>
          <a:noFill/>
        </p:spPr>
        <p:txBody>
          <a:bodyPr wrap="square" rtlCol="0">
            <a:spAutoFit/>
          </a:bodyPr>
          <a:lstStyle/>
          <a:p>
            <a:pPr algn="ctr"/>
            <a:r>
              <a:rPr lang="en-GB" sz="6000" b="1" spc="300" dirty="0">
                <a:ln w="19050">
                  <a:solidFill>
                    <a:schemeClr val="accent6">
                      <a:lumMod val="75000"/>
                    </a:schemeClr>
                  </a:solidFill>
                </a:ln>
                <a:solidFill>
                  <a:srgbClr val="92D050"/>
                </a:solidFill>
                <a:latin typeface="Artane Elongated BT" panose="02080406040308020203" pitchFamily="18" charset="0"/>
              </a:rPr>
              <a:t>Public Trust in Charities</a:t>
            </a:r>
          </a:p>
        </p:txBody>
      </p:sp>
      <p:sp>
        <p:nvSpPr>
          <p:cNvPr id="10" name="TextBox 9">
            <a:extLst>
              <a:ext uri="{FF2B5EF4-FFF2-40B4-BE49-F238E27FC236}">
                <a16:creationId xmlns:a16="http://schemas.microsoft.com/office/drawing/2014/main" id="{32AD1349-48EC-4718-CD4F-27E07902DB0F}"/>
              </a:ext>
            </a:extLst>
          </p:cNvPr>
          <p:cNvSpPr txBox="1"/>
          <p:nvPr/>
        </p:nvSpPr>
        <p:spPr>
          <a:xfrm>
            <a:off x="0" y="6483443"/>
            <a:ext cx="9144000" cy="246221"/>
          </a:xfrm>
          <a:prstGeom prst="rect">
            <a:avLst/>
          </a:prstGeom>
          <a:noFill/>
        </p:spPr>
        <p:txBody>
          <a:bodyPr wrap="square" rtlCol="0">
            <a:spAutoFit/>
          </a:bodyPr>
          <a:lstStyle/>
          <a:p>
            <a:pPr algn="ctr"/>
            <a:r>
              <a:rPr lang="en-GB" sz="1000" i="1" dirty="0">
                <a:hlinkClick r:id="rId9"/>
              </a:rPr>
              <a:t>https://en.wikipedia.org/wiki/Charitable_Uses_Act_1601</a:t>
            </a:r>
            <a:r>
              <a:rPr lang="en-GB" sz="1000" i="1" dirty="0"/>
              <a:t> </a:t>
            </a:r>
          </a:p>
        </p:txBody>
      </p:sp>
    </p:spTree>
    <p:extLst>
      <p:ext uri="{BB962C8B-B14F-4D97-AF65-F5344CB8AC3E}">
        <p14:creationId xmlns:p14="http://schemas.microsoft.com/office/powerpoint/2010/main" val="29936058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par>
                          <p:cTn id="14" fill="hold">
                            <p:stCondLst>
                              <p:cond delay="1250"/>
                            </p:stCondLst>
                            <p:childTnLst>
                              <p:par>
                                <p:cTn id="15" presetID="22" presetClass="entr" presetSubtype="8" fill="hold" grpId="0" nodeType="afterEffect">
                                  <p:stCondLst>
                                    <p:cond delay="100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9C9E30-33AF-DD53-04DA-F2C386D672D0}"/>
              </a:ext>
            </a:extLst>
          </p:cNvPr>
          <p:cNvSpPr txBox="1"/>
          <p:nvPr/>
        </p:nvSpPr>
        <p:spPr>
          <a:xfrm>
            <a:off x="0" y="204778"/>
            <a:ext cx="9144000" cy="1015663"/>
          </a:xfrm>
          <a:prstGeom prst="rect">
            <a:avLst/>
          </a:prstGeom>
          <a:noFill/>
        </p:spPr>
        <p:txBody>
          <a:bodyPr wrap="square" rtlCol="0">
            <a:spAutoFit/>
          </a:bodyPr>
          <a:lstStyle/>
          <a:p>
            <a:pPr algn="ctr"/>
            <a:r>
              <a:rPr lang="en-GB" sz="6000" b="1" spc="300" dirty="0">
                <a:ln w="19050">
                  <a:solidFill>
                    <a:schemeClr val="accent6">
                      <a:lumMod val="75000"/>
                    </a:schemeClr>
                  </a:solidFill>
                </a:ln>
                <a:solidFill>
                  <a:srgbClr val="92D050"/>
                </a:solidFill>
                <a:latin typeface="Artane Elongated BT" panose="02080406040308020203" pitchFamily="18" charset="0"/>
              </a:rPr>
              <a:t>Public Trust in Charities</a:t>
            </a:r>
          </a:p>
        </p:txBody>
      </p:sp>
      <p:sp>
        <p:nvSpPr>
          <p:cNvPr id="9" name="TextBox 8">
            <a:extLst>
              <a:ext uri="{FF2B5EF4-FFF2-40B4-BE49-F238E27FC236}">
                <a16:creationId xmlns:a16="http://schemas.microsoft.com/office/drawing/2014/main" id="{192AC586-0709-E546-D0B1-2F737999C70C}"/>
              </a:ext>
            </a:extLst>
          </p:cNvPr>
          <p:cNvSpPr txBox="1"/>
          <p:nvPr/>
        </p:nvSpPr>
        <p:spPr>
          <a:xfrm>
            <a:off x="222555" y="1285255"/>
            <a:ext cx="3993511" cy="1402692"/>
          </a:xfrm>
          <a:prstGeom prst="rect">
            <a:avLst/>
          </a:prstGeom>
          <a:noFill/>
          <a:ln w="12700">
            <a:noFill/>
          </a:ln>
        </p:spPr>
        <p:txBody>
          <a:bodyPr wrap="square" rtlCol="0">
            <a:spAutoFit/>
          </a:bodyPr>
          <a:lstStyle>
            <a:defPPr>
              <a:defRPr lang="en-US"/>
            </a:defPPr>
            <a:lvl1pPr algn="ctr">
              <a:lnSpc>
                <a:spcPct val="85000"/>
              </a:lnSpc>
              <a:spcAft>
                <a:spcPts val="600"/>
              </a:spcAft>
              <a:defRPr b="1" i="0" u="none" strike="noStrike" baseline="0"/>
            </a:lvl1pPr>
          </a:lstStyle>
          <a:p>
            <a:pPr algn="l">
              <a:spcAft>
                <a:spcPts val="300"/>
              </a:spcAft>
            </a:pPr>
            <a:r>
              <a:rPr lang="en-GB" sz="2000" b="0" dirty="0"/>
              <a:t>Until the late 1980s, accounting and reporting by charities in the UK was frequently very poor, evidenced by limited transparency and resulting in weak accountability. </a:t>
            </a:r>
            <a:r>
              <a:rPr lang="en-GB" sz="1900" b="0" dirty="0"/>
              <a:t>  </a:t>
            </a:r>
          </a:p>
        </p:txBody>
      </p:sp>
      <p:sp>
        <p:nvSpPr>
          <p:cNvPr id="3" name="TextBox 2">
            <a:extLst>
              <a:ext uri="{FF2B5EF4-FFF2-40B4-BE49-F238E27FC236}">
                <a16:creationId xmlns:a16="http://schemas.microsoft.com/office/drawing/2014/main" id="{254C3838-A4CB-E661-FC06-BF6C5864097E}"/>
              </a:ext>
            </a:extLst>
          </p:cNvPr>
          <p:cNvSpPr txBox="1"/>
          <p:nvPr/>
        </p:nvSpPr>
        <p:spPr>
          <a:xfrm>
            <a:off x="7" y="6514733"/>
            <a:ext cx="9143999" cy="276999"/>
          </a:xfrm>
          <a:prstGeom prst="rect">
            <a:avLst/>
          </a:prstGeom>
          <a:noFill/>
        </p:spPr>
        <p:txBody>
          <a:bodyPr wrap="square" rtlCol="0">
            <a:spAutoFit/>
          </a:bodyPr>
          <a:lstStyle/>
          <a:p>
            <a:pPr algn="ctr"/>
            <a:r>
              <a:rPr lang="en-GB" sz="1200" i="1" dirty="0">
                <a:hlinkClick r:id="rId3"/>
              </a:rPr>
              <a:t>https://pure.qub.ac.uk/files/155631755/PMM_Charities_SORP_Engine_for_Good_Accepted_Manuscript_April_2018_Pure.pdf</a:t>
            </a:r>
            <a:r>
              <a:rPr lang="en-GB" sz="1200" i="1" dirty="0"/>
              <a:t> </a:t>
            </a:r>
          </a:p>
        </p:txBody>
      </p:sp>
      <p:grpSp>
        <p:nvGrpSpPr>
          <p:cNvPr id="17" name="Group 16">
            <a:extLst>
              <a:ext uri="{FF2B5EF4-FFF2-40B4-BE49-F238E27FC236}">
                <a16:creationId xmlns:a16="http://schemas.microsoft.com/office/drawing/2014/main" id="{A3D4A0F8-D15D-FB9A-5C4C-23AC4662348E}"/>
              </a:ext>
            </a:extLst>
          </p:cNvPr>
          <p:cNvGrpSpPr/>
          <p:nvPr/>
        </p:nvGrpSpPr>
        <p:grpSpPr>
          <a:xfrm>
            <a:off x="4299627" y="1373693"/>
            <a:ext cx="4537076" cy="1575058"/>
            <a:chOff x="4299626" y="1418515"/>
            <a:chExt cx="4537076" cy="1575057"/>
          </a:xfrm>
        </p:grpSpPr>
        <p:sp>
          <p:nvSpPr>
            <p:cNvPr id="14" name="Rectangle 13">
              <a:extLst>
                <a:ext uri="{FF2B5EF4-FFF2-40B4-BE49-F238E27FC236}">
                  <a16:creationId xmlns:a16="http://schemas.microsoft.com/office/drawing/2014/main" id="{D6EA0C83-0117-404D-30C9-7955DB3E6FDF}"/>
                </a:ext>
              </a:extLst>
            </p:cNvPr>
            <p:cNvSpPr/>
            <p:nvPr/>
          </p:nvSpPr>
          <p:spPr>
            <a:xfrm>
              <a:off x="4299626" y="1418516"/>
              <a:ext cx="4537076" cy="1575056"/>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8" name="Picture 7">
              <a:extLst>
                <a:ext uri="{FF2B5EF4-FFF2-40B4-BE49-F238E27FC236}">
                  <a16:creationId xmlns:a16="http://schemas.microsoft.com/office/drawing/2014/main" id="{F926A0B2-9EE8-2C5F-016F-9E1FDAC4657E}"/>
                </a:ext>
              </a:extLst>
            </p:cNvPr>
            <p:cNvPicPr>
              <a:picLocks noChangeAspect="1"/>
            </p:cNvPicPr>
            <p:nvPr/>
          </p:nvPicPr>
          <p:blipFill rotWithShape="1">
            <a:blip r:embed="rId4"/>
            <a:srcRect l="49796" t="1839" r="3353" b="75212"/>
            <a:stretch/>
          </p:blipFill>
          <p:spPr>
            <a:xfrm>
              <a:off x="6903872" y="1476434"/>
              <a:ext cx="1825478" cy="723104"/>
            </a:xfrm>
            <a:prstGeom prst="rect">
              <a:avLst/>
            </a:prstGeom>
            <a:ln w="12700">
              <a:noFill/>
            </a:ln>
          </p:spPr>
        </p:pic>
        <p:sp>
          <p:nvSpPr>
            <p:cNvPr id="13" name="TextBox 12">
              <a:extLst>
                <a:ext uri="{FF2B5EF4-FFF2-40B4-BE49-F238E27FC236}">
                  <a16:creationId xmlns:a16="http://schemas.microsoft.com/office/drawing/2014/main" id="{041C6834-8F08-F30B-D6F0-8DA98A3C187E}"/>
                </a:ext>
              </a:extLst>
            </p:cNvPr>
            <p:cNvSpPr txBox="1"/>
            <p:nvPr/>
          </p:nvSpPr>
          <p:spPr>
            <a:xfrm>
              <a:off x="4299626" y="1418515"/>
              <a:ext cx="4132033" cy="1538882"/>
            </a:xfrm>
            <a:prstGeom prst="rect">
              <a:avLst/>
            </a:prstGeom>
            <a:noFill/>
          </p:spPr>
          <p:txBody>
            <a:bodyPr wrap="square" rtlCol="0">
              <a:spAutoFit/>
            </a:bodyPr>
            <a:lstStyle/>
            <a:p>
              <a:r>
                <a:rPr lang="en-GB" sz="2000" b="1" dirty="0"/>
                <a:t>The Charities SORP:	</a:t>
              </a:r>
              <a:br>
                <a:rPr lang="en-GB" dirty="0"/>
              </a:br>
              <a:r>
                <a:rPr lang="en-GB" dirty="0"/>
                <a:t>an engine for good?</a:t>
              </a:r>
              <a:endParaRPr lang="en-GB" sz="1000" dirty="0"/>
            </a:p>
            <a:p>
              <a:endParaRPr lang="en-GB" sz="1000" dirty="0"/>
            </a:p>
            <a:p>
              <a:r>
                <a:rPr lang="en-GB" dirty="0"/>
                <a:t>Hyndman N. (2018)</a:t>
              </a:r>
              <a:br>
                <a:rPr lang="en-GB" dirty="0"/>
              </a:br>
              <a:r>
                <a:rPr lang="en-GB" sz="1600" i="1" dirty="0"/>
                <a:t>Public Money and Management,  38(4) 247-250</a:t>
              </a:r>
              <a:br>
                <a:rPr lang="en-GB" sz="1600" i="1" dirty="0"/>
              </a:br>
              <a:r>
                <a:rPr lang="en-GB" sz="1200" i="1" dirty="0"/>
                <a:t>Copyright © acknowledged</a:t>
              </a:r>
            </a:p>
          </p:txBody>
        </p:sp>
      </p:grpSp>
      <p:sp>
        <p:nvSpPr>
          <p:cNvPr id="16" name="TextBox 15">
            <a:extLst>
              <a:ext uri="{FF2B5EF4-FFF2-40B4-BE49-F238E27FC236}">
                <a16:creationId xmlns:a16="http://schemas.microsoft.com/office/drawing/2014/main" id="{0DB007E8-B385-C7C6-6D40-8C40335A2DAF}"/>
              </a:ext>
            </a:extLst>
          </p:cNvPr>
          <p:cNvSpPr txBox="1"/>
          <p:nvPr/>
        </p:nvSpPr>
        <p:spPr>
          <a:xfrm>
            <a:off x="222550" y="2756295"/>
            <a:ext cx="8668532" cy="3407792"/>
          </a:xfrm>
          <a:prstGeom prst="rect">
            <a:avLst/>
          </a:prstGeom>
          <a:noFill/>
          <a:ln w="12700">
            <a:noFill/>
          </a:ln>
        </p:spPr>
        <p:txBody>
          <a:bodyPr wrap="square" rtlCol="0">
            <a:spAutoFit/>
          </a:bodyPr>
          <a:lstStyle>
            <a:defPPr>
              <a:defRPr lang="en-US"/>
            </a:defPPr>
            <a:lvl1pPr algn="ctr">
              <a:lnSpc>
                <a:spcPct val="85000"/>
              </a:lnSpc>
              <a:spcAft>
                <a:spcPts val="600"/>
              </a:spcAft>
              <a:defRPr b="1" i="0" u="none" strike="noStrike" baseline="0"/>
            </a:lvl1pPr>
          </a:lstStyle>
          <a:p>
            <a:pPr algn="l">
              <a:spcBef>
                <a:spcPts val="600"/>
              </a:spcBef>
            </a:pPr>
            <a:r>
              <a:rPr lang="en-GB" sz="2000" b="0" dirty="0"/>
              <a:t>A trigger for change occurred with </a:t>
            </a:r>
            <a:br>
              <a:rPr lang="en-GB" sz="2000" b="0" dirty="0"/>
            </a:br>
            <a:r>
              <a:rPr lang="en-GB" sz="2000" b="0" dirty="0"/>
              <a:t>the publication of research by Bird and Morgan-Jones (1981).   </a:t>
            </a:r>
          </a:p>
          <a:p>
            <a:pPr algn="l">
              <a:spcBef>
                <a:spcPts val="600"/>
              </a:spcBef>
            </a:pPr>
            <a:r>
              <a:rPr lang="en-GB" sz="2000" b="0" dirty="0"/>
              <a:t>Among the many very dubious, and widespread, accounting treatments identified by the researchers (many of which had the objective of understating surpluses, or overstating losses), was the common practice of crediting legacy income (in full or partially) to capital rather than income.   </a:t>
            </a:r>
          </a:p>
          <a:p>
            <a:pPr algn="l">
              <a:spcBef>
                <a:spcPts val="600"/>
              </a:spcBef>
            </a:pPr>
            <a:r>
              <a:rPr lang="en-GB" sz="2000" b="0" dirty="0"/>
              <a:t>Given that some charities received considerable proportions of their funding from such sources, this had the effect of significantly understating the revenue result (presumably as a means of attracting donations).</a:t>
            </a:r>
            <a:endParaRPr lang="en-GB" sz="1900" b="0" dirty="0"/>
          </a:p>
          <a:p>
            <a:pPr>
              <a:spcBef>
                <a:spcPts val="600"/>
              </a:spcBef>
              <a:spcAft>
                <a:spcPts val="300"/>
              </a:spcAft>
            </a:pPr>
            <a:r>
              <a:rPr lang="en-GB" sz="1900" dirty="0"/>
              <a:t>The first charities SORP was issued in 1988.</a:t>
            </a:r>
            <a:br>
              <a:rPr lang="en-GB" sz="1900" dirty="0"/>
            </a:br>
            <a:r>
              <a:rPr lang="en-GB" sz="1900" dirty="0"/>
              <a:t>And made the primary legal standard for charities in the 1992 Charities Act</a:t>
            </a:r>
          </a:p>
        </p:txBody>
      </p:sp>
      <p:sp>
        <p:nvSpPr>
          <p:cNvPr id="6" name="Slide Number Placeholder 2">
            <a:extLst>
              <a:ext uri="{FF2B5EF4-FFF2-40B4-BE49-F238E27FC236}">
                <a16:creationId xmlns:a16="http://schemas.microsoft.com/office/drawing/2014/main" id="{F1D2EF50-FA2F-067A-2730-5A81479D66BF}"/>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13</a:t>
            </a:fld>
            <a:endParaRPr lang="en-GB" sz="2000" dirty="0">
              <a:solidFill>
                <a:schemeClr val="tx1"/>
              </a:solidFill>
            </a:endParaRPr>
          </a:p>
        </p:txBody>
      </p:sp>
      <p:sp>
        <p:nvSpPr>
          <p:cNvPr id="4" name="Rectangle: Rounded Corners 3">
            <a:extLst>
              <a:ext uri="{FF2B5EF4-FFF2-40B4-BE49-F238E27FC236}">
                <a16:creationId xmlns:a16="http://schemas.microsoft.com/office/drawing/2014/main" id="{0CF45E4F-EE6A-4B30-0023-5F547824938D}"/>
              </a:ext>
            </a:extLst>
          </p:cNvPr>
          <p:cNvSpPr/>
          <p:nvPr/>
        </p:nvSpPr>
        <p:spPr>
          <a:xfrm>
            <a:off x="168172" y="4600102"/>
            <a:ext cx="8668531" cy="884204"/>
          </a:xfrm>
          <a:prstGeom prst="roundRect">
            <a:avLst>
              <a:gd name="adj" fmla="val 24553"/>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8365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1000"/>
                                        <p:tgtEl>
                                          <p:spTgt spid="16"/>
                                        </p:tgtEl>
                                      </p:cBhvr>
                                    </p:animEffect>
                                  </p:childTnLst>
                                </p:cTn>
                              </p:par>
                            </p:childTnLst>
                          </p:cTn>
                        </p:par>
                        <p:par>
                          <p:cTn id="12" fill="hold">
                            <p:stCondLst>
                              <p:cond delay="2500"/>
                            </p:stCondLst>
                            <p:childTnLst>
                              <p:par>
                                <p:cTn id="13" presetID="22" presetClass="entr" presetSubtype="8" fill="hold" grpId="0" nodeType="afterEffect">
                                  <p:stCondLst>
                                    <p:cond delay="75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6D70E42-072D-19EE-9742-39E4C756C010}"/>
              </a:ext>
            </a:extLst>
          </p:cNvPr>
          <p:cNvPicPr>
            <a:picLocks noChangeAspect="1"/>
          </p:cNvPicPr>
          <p:nvPr/>
        </p:nvPicPr>
        <p:blipFill>
          <a:blip r:embed="rId3"/>
          <a:srcRect l="9256" b="57598"/>
          <a:stretch/>
        </p:blipFill>
        <p:spPr>
          <a:xfrm>
            <a:off x="5" y="0"/>
            <a:ext cx="5198011" cy="1105200"/>
          </a:xfrm>
          <a:prstGeom prst="rect">
            <a:avLst/>
          </a:prstGeom>
        </p:spPr>
      </p:pic>
      <p:pic>
        <p:nvPicPr>
          <p:cNvPr id="11" name="Picture 10">
            <a:extLst>
              <a:ext uri="{FF2B5EF4-FFF2-40B4-BE49-F238E27FC236}">
                <a16:creationId xmlns:a16="http://schemas.microsoft.com/office/drawing/2014/main" id="{044430E2-B9FE-AE11-9DEF-87E889F5FCFC}"/>
              </a:ext>
            </a:extLst>
          </p:cNvPr>
          <p:cNvPicPr>
            <a:picLocks noChangeAspect="1"/>
          </p:cNvPicPr>
          <p:nvPr/>
        </p:nvPicPr>
        <p:blipFill>
          <a:blip r:embed="rId3"/>
          <a:srcRect l="10745" t="42168" b="37258"/>
          <a:stretch/>
        </p:blipFill>
        <p:spPr>
          <a:xfrm>
            <a:off x="87548" y="534976"/>
            <a:ext cx="4788000" cy="502199"/>
          </a:xfrm>
          <a:prstGeom prst="rect">
            <a:avLst/>
          </a:prstGeom>
        </p:spPr>
      </p:pic>
      <p:pic>
        <p:nvPicPr>
          <p:cNvPr id="14" name="Picture 13">
            <a:extLst>
              <a:ext uri="{FF2B5EF4-FFF2-40B4-BE49-F238E27FC236}">
                <a16:creationId xmlns:a16="http://schemas.microsoft.com/office/drawing/2014/main" id="{D696862B-38D6-17B2-4475-FE672B0BE99D}"/>
              </a:ext>
            </a:extLst>
          </p:cNvPr>
          <p:cNvPicPr>
            <a:picLocks noChangeAspect="1"/>
          </p:cNvPicPr>
          <p:nvPr/>
        </p:nvPicPr>
        <p:blipFill>
          <a:blip r:embed="rId3"/>
          <a:srcRect l="25638" t="66015" b="7423"/>
          <a:stretch/>
        </p:blipFill>
        <p:spPr>
          <a:xfrm>
            <a:off x="4572000" y="6"/>
            <a:ext cx="4572000" cy="1105201"/>
          </a:xfrm>
          <a:prstGeom prst="rect">
            <a:avLst/>
          </a:prstGeom>
        </p:spPr>
      </p:pic>
      <p:sp>
        <p:nvSpPr>
          <p:cNvPr id="15" name="TextBox 14">
            <a:extLst>
              <a:ext uri="{FF2B5EF4-FFF2-40B4-BE49-F238E27FC236}">
                <a16:creationId xmlns:a16="http://schemas.microsoft.com/office/drawing/2014/main" id="{E344E31C-27A6-F6C6-F01C-CBA14164FBC3}"/>
              </a:ext>
            </a:extLst>
          </p:cNvPr>
          <p:cNvSpPr txBox="1"/>
          <p:nvPr/>
        </p:nvSpPr>
        <p:spPr>
          <a:xfrm>
            <a:off x="-46784" y="6611781"/>
            <a:ext cx="9190784" cy="246221"/>
          </a:xfrm>
          <a:prstGeom prst="rect">
            <a:avLst/>
          </a:prstGeom>
          <a:noFill/>
        </p:spPr>
        <p:txBody>
          <a:bodyPr wrap="square">
            <a:spAutoFit/>
          </a:bodyPr>
          <a:lstStyle/>
          <a:p>
            <a:pPr algn="ctr"/>
            <a:r>
              <a:rPr lang="en-GB" sz="1000" i="1" dirty="0">
                <a:hlinkClick r:id="rId4"/>
              </a:rPr>
              <a:t>https://assets.publishing.service.gov.uk/media/5b4348ade5274a377077462f/Charity_Commission_-_Trust_in_Charities_2018_-_Report.pdf</a:t>
            </a:r>
            <a:r>
              <a:rPr lang="en-GB" sz="1000" i="1" dirty="0"/>
              <a:t> </a:t>
            </a:r>
          </a:p>
        </p:txBody>
      </p:sp>
      <p:pic>
        <p:nvPicPr>
          <p:cNvPr id="16" name="Picture 15">
            <a:extLst>
              <a:ext uri="{FF2B5EF4-FFF2-40B4-BE49-F238E27FC236}">
                <a16:creationId xmlns:a16="http://schemas.microsoft.com/office/drawing/2014/main" id="{C293DE0E-7BF0-A302-FD60-C46ED1666C42}"/>
              </a:ext>
            </a:extLst>
          </p:cNvPr>
          <p:cNvPicPr>
            <a:picLocks noChangeAspect="1"/>
          </p:cNvPicPr>
          <p:nvPr/>
        </p:nvPicPr>
        <p:blipFill rotWithShape="1">
          <a:blip r:embed="rId5"/>
          <a:srcRect t="43304" b="5504"/>
          <a:stretch/>
        </p:blipFill>
        <p:spPr>
          <a:xfrm>
            <a:off x="1146311" y="1292235"/>
            <a:ext cx="6851380" cy="5251519"/>
          </a:xfrm>
          <a:prstGeom prst="rect">
            <a:avLst/>
          </a:prstGeom>
          <a:ln w="12700">
            <a:solidFill>
              <a:schemeClr val="tx1"/>
            </a:solidFill>
          </a:ln>
        </p:spPr>
      </p:pic>
      <p:sp>
        <p:nvSpPr>
          <p:cNvPr id="17" name="Speech Bubble: Oval 16">
            <a:extLst>
              <a:ext uri="{FF2B5EF4-FFF2-40B4-BE49-F238E27FC236}">
                <a16:creationId xmlns:a16="http://schemas.microsoft.com/office/drawing/2014/main" id="{925DBAB3-91FE-2F0E-3A78-97E224193440}"/>
              </a:ext>
            </a:extLst>
          </p:cNvPr>
          <p:cNvSpPr/>
          <p:nvPr/>
        </p:nvSpPr>
        <p:spPr>
          <a:xfrm rot="5400000">
            <a:off x="5805316" y="1702435"/>
            <a:ext cx="451671" cy="3346551"/>
          </a:xfrm>
          <a:prstGeom prst="wedgeEllipseCallout">
            <a:avLst>
              <a:gd name="adj1" fmla="val 337094"/>
              <a:gd name="adj2" fmla="val 19588"/>
            </a:avLst>
          </a:prstGeom>
          <a:noFill/>
          <a:ln w="50800">
            <a:solidFill>
              <a:srgbClr val="0070C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AFF90A9F-80CE-8256-7D1C-E620ED3B7854}"/>
              </a:ext>
            </a:extLst>
          </p:cNvPr>
          <p:cNvPicPr>
            <a:picLocks noChangeAspect="1"/>
          </p:cNvPicPr>
          <p:nvPr/>
        </p:nvPicPr>
        <p:blipFill>
          <a:blip r:embed="rId6"/>
          <a:stretch>
            <a:fillRect/>
          </a:stretch>
        </p:blipFill>
        <p:spPr>
          <a:xfrm>
            <a:off x="5836601" y="667794"/>
            <a:ext cx="3146969" cy="369380"/>
          </a:xfrm>
          <a:prstGeom prst="rect">
            <a:avLst/>
          </a:prstGeom>
        </p:spPr>
      </p:pic>
      <p:sp>
        <p:nvSpPr>
          <p:cNvPr id="4" name="Slide Number Placeholder 2">
            <a:extLst>
              <a:ext uri="{FF2B5EF4-FFF2-40B4-BE49-F238E27FC236}">
                <a16:creationId xmlns:a16="http://schemas.microsoft.com/office/drawing/2014/main" id="{B1544357-054D-EF1F-A4E8-86EC33B74577}"/>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14</a:t>
            </a:fld>
            <a:endParaRPr lang="en-GB" sz="2000" dirty="0">
              <a:solidFill>
                <a:schemeClr val="tx1"/>
              </a:solidFill>
            </a:endParaRPr>
          </a:p>
        </p:txBody>
      </p:sp>
    </p:spTree>
    <p:extLst>
      <p:ext uri="{BB962C8B-B14F-4D97-AF65-F5344CB8AC3E}">
        <p14:creationId xmlns:p14="http://schemas.microsoft.com/office/powerpoint/2010/main" val="1039914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par>
                          <p:cTn id="8" fill="hold">
                            <p:stCondLst>
                              <p:cond delay="1500"/>
                            </p:stCondLst>
                            <p:childTnLst>
                              <p:par>
                                <p:cTn id="9" presetID="2" presetClass="entr" presetSubtype="3"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1+#ppt_w/2"/>
                                          </p:val>
                                        </p:tav>
                                        <p:tav tm="100000">
                                          <p:val>
                                            <p:strVal val="#ppt_x"/>
                                          </p:val>
                                        </p:tav>
                                      </p:tavLst>
                                    </p:anim>
                                    <p:anim calcmode="lin" valueType="num">
                                      <p:cBhvr additive="base">
                                        <p:cTn id="12"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pic>
        <p:nvPicPr>
          <p:cNvPr id="12" name="Picture 11" descr="A red sign with white text&#10;&#10;Description automatically generated">
            <a:extLst>
              <a:ext uri="{FF2B5EF4-FFF2-40B4-BE49-F238E27FC236}">
                <a16:creationId xmlns:a16="http://schemas.microsoft.com/office/drawing/2014/main" id="{2EF8BE12-8F08-27FA-2D91-4672C1B5D238}"/>
              </a:ext>
            </a:extLst>
          </p:cNvPr>
          <p:cNvPicPr>
            <a:picLocks/>
          </p:cNvPicPr>
          <p:nvPr/>
        </p:nvPicPr>
        <p:blipFill>
          <a:blip r:embed="rId3">
            <a:extLst>
              <a:ext uri="{28A0092B-C50C-407E-A947-70E740481C1C}">
                <a14:useLocalDpi xmlns:a14="http://schemas.microsoft.com/office/drawing/2010/main" val="0"/>
              </a:ext>
            </a:extLst>
          </a:blip>
          <a:srcRect t="22414" r="15787" b="23062"/>
          <a:stretch/>
        </p:blipFill>
        <p:spPr>
          <a:xfrm>
            <a:off x="0" y="0"/>
            <a:ext cx="9144000" cy="1105200"/>
          </a:xfrm>
          <a:prstGeom prst="rect">
            <a:avLst/>
          </a:prstGeom>
        </p:spPr>
      </p:pic>
      <p:pic>
        <p:nvPicPr>
          <p:cNvPr id="3" name="Picture 2">
            <a:extLst>
              <a:ext uri="{FF2B5EF4-FFF2-40B4-BE49-F238E27FC236}">
                <a16:creationId xmlns:a16="http://schemas.microsoft.com/office/drawing/2014/main" id="{A16AEFDA-28F2-8ACA-79C4-CB8C93DFF46C}"/>
              </a:ext>
            </a:extLst>
          </p:cNvPr>
          <p:cNvPicPr>
            <a:picLocks noChangeAspect="1"/>
          </p:cNvPicPr>
          <p:nvPr/>
        </p:nvPicPr>
        <p:blipFill>
          <a:blip r:embed="rId4"/>
          <a:stretch>
            <a:fillRect/>
          </a:stretch>
        </p:blipFill>
        <p:spPr>
          <a:xfrm>
            <a:off x="5981447" y="744431"/>
            <a:ext cx="1390904" cy="360471"/>
          </a:xfrm>
          <a:prstGeom prst="rect">
            <a:avLst/>
          </a:prstGeom>
        </p:spPr>
      </p:pic>
      <p:pic>
        <p:nvPicPr>
          <p:cNvPr id="4" name="Picture 3">
            <a:extLst>
              <a:ext uri="{FF2B5EF4-FFF2-40B4-BE49-F238E27FC236}">
                <a16:creationId xmlns:a16="http://schemas.microsoft.com/office/drawing/2014/main" id="{66E5F94B-B70B-8C02-D678-C2E7AEBB32FF}"/>
              </a:ext>
            </a:extLst>
          </p:cNvPr>
          <p:cNvPicPr>
            <a:picLocks noChangeAspect="1"/>
          </p:cNvPicPr>
          <p:nvPr/>
        </p:nvPicPr>
        <p:blipFill>
          <a:blip r:embed="rId5"/>
          <a:stretch>
            <a:fillRect/>
          </a:stretch>
        </p:blipFill>
        <p:spPr>
          <a:xfrm>
            <a:off x="7429505" y="683363"/>
            <a:ext cx="1609953" cy="402488"/>
          </a:xfrm>
          <a:prstGeom prst="rect">
            <a:avLst/>
          </a:prstGeom>
        </p:spPr>
      </p:pic>
      <p:pic>
        <p:nvPicPr>
          <p:cNvPr id="9" name="Picture 8">
            <a:extLst>
              <a:ext uri="{FF2B5EF4-FFF2-40B4-BE49-F238E27FC236}">
                <a16:creationId xmlns:a16="http://schemas.microsoft.com/office/drawing/2014/main" id="{0186C787-EEED-6F53-79E6-BDE5E79B39B0}"/>
              </a:ext>
            </a:extLst>
          </p:cNvPr>
          <p:cNvPicPr>
            <a:picLocks noChangeAspect="1"/>
          </p:cNvPicPr>
          <p:nvPr/>
        </p:nvPicPr>
        <p:blipFill>
          <a:blip r:embed="rId6"/>
          <a:stretch>
            <a:fillRect/>
          </a:stretch>
        </p:blipFill>
        <p:spPr>
          <a:xfrm>
            <a:off x="886330" y="1370806"/>
            <a:ext cx="7371347" cy="4932355"/>
          </a:xfrm>
          <a:prstGeom prst="rect">
            <a:avLst/>
          </a:prstGeom>
          <a:noFill/>
          <a:ln w="12700">
            <a:solidFill>
              <a:schemeClr val="tx1"/>
            </a:solidFill>
          </a:ln>
        </p:spPr>
      </p:pic>
      <p:sp>
        <p:nvSpPr>
          <p:cNvPr id="6" name="Rectangle: Rounded Corners 5">
            <a:extLst>
              <a:ext uri="{FF2B5EF4-FFF2-40B4-BE49-F238E27FC236}">
                <a16:creationId xmlns:a16="http://schemas.microsoft.com/office/drawing/2014/main" id="{19AEE358-2027-BBD8-E124-FB8824F563D8}"/>
              </a:ext>
            </a:extLst>
          </p:cNvPr>
          <p:cNvSpPr/>
          <p:nvPr/>
        </p:nvSpPr>
        <p:spPr>
          <a:xfrm>
            <a:off x="4876801" y="3429006"/>
            <a:ext cx="1532812" cy="472889"/>
          </a:xfrm>
          <a:prstGeom prst="roundRect">
            <a:avLst>
              <a:gd name="adj" fmla="val 20751"/>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A79D63A3-9F6E-74FE-7960-BC5D4E2BE76A}"/>
              </a:ext>
            </a:extLst>
          </p:cNvPr>
          <p:cNvPicPr>
            <a:picLocks noChangeAspect="1"/>
          </p:cNvPicPr>
          <p:nvPr/>
        </p:nvPicPr>
        <p:blipFill>
          <a:blip r:embed="rId7"/>
          <a:stretch>
            <a:fillRect/>
          </a:stretch>
        </p:blipFill>
        <p:spPr>
          <a:xfrm>
            <a:off x="8022625" y="27302"/>
            <a:ext cx="1016828" cy="390463"/>
          </a:xfrm>
          <a:prstGeom prst="rect">
            <a:avLst/>
          </a:prstGeom>
        </p:spPr>
      </p:pic>
      <p:sp>
        <p:nvSpPr>
          <p:cNvPr id="13" name="TextBox 12">
            <a:extLst>
              <a:ext uri="{FF2B5EF4-FFF2-40B4-BE49-F238E27FC236}">
                <a16:creationId xmlns:a16="http://schemas.microsoft.com/office/drawing/2014/main" id="{0C32DE5C-AE4A-934C-25BA-F6AC04E6A402}"/>
              </a:ext>
            </a:extLst>
          </p:cNvPr>
          <p:cNvSpPr txBox="1"/>
          <p:nvPr/>
        </p:nvSpPr>
        <p:spPr>
          <a:xfrm>
            <a:off x="-1" y="6568761"/>
            <a:ext cx="9144000" cy="276999"/>
          </a:xfrm>
          <a:prstGeom prst="rect">
            <a:avLst/>
          </a:prstGeom>
          <a:noFill/>
        </p:spPr>
        <p:txBody>
          <a:bodyPr wrap="square" rtlCol="0">
            <a:spAutoFit/>
          </a:bodyPr>
          <a:lstStyle/>
          <a:p>
            <a:pPr algn="ctr"/>
            <a:r>
              <a:rPr lang="en-GB" sz="1200" dirty="0">
                <a:hlinkClick r:id="rId8"/>
              </a:rPr>
              <a:t>https://assets.publishing.service.gov.uk/media/649acaf22caa3e000c3e5f39/Public_trust_in_charities_2022-23</a:t>
            </a:r>
            <a:r>
              <a:rPr lang="en-GB" sz="1200">
                <a:hlinkClick r:id="rId8"/>
              </a:rPr>
              <a:t>.pdf</a:t>
            </a:r>
            <a:r>
              <a:rPr lang="en-GB" sz="1200" dirty="0"/>
              <a:t> </a:t>
            </a:r>
          </a:p>
        </p:txBody>
      </p:sp>
      <p:sp>
        <p:nvSpPr>
          <p:cNvPr id="7" name="Slide Number Placeholder 2">
            <a:extLst>
              <a:ext uri="{FF2B5EF4-FFF2-40B4-BE49-F238E27FC236}">
                <a16:creationId xmlns:a16="http://schemas.microsoft.com/office/drawing/2014/main" id="{FD9A8755-E91D-189D-2DBE-94D65BBC3464}"/>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15</a:t>
            </a:fld>
            <a:endParaRPr lang="en-GB" sz="2000" dirty="0">
              <a:solidFill>
                <a:schemeClr val="tx1"/>
              </a:solidFill>
            </a:endParaRPr>
          </a:p>
        </p:txBody>
      </p:sp>
    </p:spTree>
    <p:extLst>
      <p:ext uri="{BB962C8B-B14F-4D97-AF65-F5344CB8AC3E}">
        <p14:creationId xmlns:p14="http://schemas.microsoft.com/office/powerpoint/2010/main" val="31314794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7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0A853F-7690-4307-E0B1-B471DCC3FB1E}"/>
              </a:ext>
            </a:extLst>
          </p:cNvPr>
          <p:cNvSpPr txBox="1"/>
          <p:nvPr/>
        </p:nvSpPr>
        <p:spPr>
          <a:xfrm>
            <a:off x="530161" y="2223134"/>
            <a:ext cx="8083685" cy="4308872"/>
          </a:xfrm>
          <a:prstGeom prst="rect">
            <a:avLst/>
          </a:prstGeom>
          <a:noFill/>
        </p:spPr>
        <p:txBody>
          <a:bodyPr wrap="square" rtlCol="0">
            <a:spAutoFit/>
          </a:bodyPr>
          <a:lstStyle/>
          <a:p>
            <a:r>
              <a:rPr lang="en-GB" sz="2400" b="1" dirty="0">
                <a:latin typeface="Calibri" panose="020F0502020204030204" pitchFamily="34" charset="0"/>
                <a:ea typeface="Times New Roman" panose="02020603050405020304" pitchFamily="18" charset="0"/>
                <a:cs typeface="Calibri" panose="020F0502020204030204" pitchFamily="34" charset="0"/>
              </a:rPr>
              <a:t>3.2  Why is a Reserves Policy Important ?</a:t>
            </a:r>
            <a:r>
              <a:rPr lang="en-GB" dirty="0"/>
              <a:t> </a:t>
            </a:r>
          </a:p>
          <a:p>
            <a:pPr>
              <a:spcBef>
                <a:spcPts val="600"/>
              </a:spcBef>
            </a:pPr>
            <a:r>
              <a:rPr lang="en-GB" sz="2000" dirty="0"/>
              <a:t>a reserves policy will:</a:t>
            </a:r>
          </a:p>
          <a:p>
            <a:pPr marL="342891" indent="-342891">
              <a:spcBef>
                <a:spcPts val="600"/>
              </a:spcBef>
              <a:buFont typeface="Wingdings" panose="05000000000000000000" pitchFamily="2" charset="2"/>
              <a:buChar char="ü"/>
            </a:pPr>
            <a:r>
              <a:rPr lang="en-GB" sz="2000" dirty="0"/>
              <a:t>give confidence to funders by demonstrating good stewardship and active financial management;</a:t>
            </a:r>
          </a:p>
          <a:p>
            <a:pPr marL="342891" indent="-342891">
              <a:spcBef>
                <a:spcPts val="600"/>
              </a:spcBef>
              <a:buFont typeface="Wingdings" panose="05000000000000000000" pitchFamily="2" charset="2"/>
              <a:buChar char="ü"/>
            </a:pPr>
            <a:r>
              <a:rPr lang="en-GB" sz="2000" dirty="0"/>
              <a:t>demonstrate the charity’s resilience and capacity to manage unforeseen financial difficulties to beneficiaries, funders and the public;</a:t>
            </a:r>
          </a:p>
          <a:p>
            <a:pPr marL="342891" indent="-342891">
              <a:spcBef>
                <a:spcPts val="600"/>
              </a:spcBef>
              <a:buFont typeface="Wingdings" panose="05000000000000000000" pitchFamily="2" charset="2"/>
              <a:buChar char="ü"/>
            </a:pPr>
            <a:r>
              <a:rPr lang="en-GB" sz="2000" dirty="0"/>
              <a:t>give funders, such as grant-makers, an understanding of why funding is needed to undertake a particular project or activity;</a:t>
            </a:r>
          </a:p>
          <a:p>
            <a:pPr marL="342891" indent="-342891">
              <a:spcBef>
                <a:spcPts val="600"/>
              </a:spcBef>
              <a:buFont typeface="Wingdings" panose="05000000000000000000" pitchFamily="2" charset="2"/>
              <a:buChar char="ü"/>
            </a:pPr>
            <a:r>
              <a:rPr lang="en-GB" sz="2000" dirty="0"/>
              <a:t>give assurance to lenders and creditors that the charity can meet its financial commitments;</a:t>
            </a:r>
          </a:p>
          <a:p>
            <a:pPr marL="342891" indent="-342891">
              <a:spcBef>
                <a:spcPts val="600"/>
              </a:spcBef>
              <a:buFont typeface="Wingdings" panose="05000000000000000000" pitchFamily="2" charset="2"/>
              <a:buChar char="ü"/>
            </a:pPr>
            <a:r>
              <a:rPr lang="en-GB" sz="2000" b="1" dirty="0"/>
              <a:t>manage the risk to a charity’s reputation from holding substantial unspent funds at the year-end without explanation.</a:t>
            </a:r>
            <a:endParaRPr lang="en-GB"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B8508099-3E94-3A8F-E2CE-4256B60CF953}"/>
              </a:ext>
            </a:extLst>
          </p:cNvPr>
          <p:cNvSpPr/>
          <p:nvPr/>
        </p:nvSpPr>
        <p:spPr>
          <a:xfrm>
            <a:off x="530158" y="5767951"/>
            <a:ext cx="7456252" cy="717607"/>
          </a:xfrm>
          <a:prstGeom prst="roundRect">
            <a:avLst>
              <a:gd name="adj" fmla="val 31022"/>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0EA5046C-7627-5A28-1F61-A4B5200F40D4}"/>
              </a:ext>
            </a:extLst>
          </p:cNvPr>
          <p:cNvGrpSpPr/>
          <p:nvPr/>
        </p:nvGrpSpPr>
        <p:grpSpPr>
          <a:xfrm>
            <a:off x="0" y="1052802"/>
            <a:ext cx="9144000" cy="968295"/>
            <a:chOff x="0" y="1150081"/>
            <a:chExt cx="9144000" cy="968294"/>
          </a:xfrm>
        </p:grpSpPr>
        <p:sp>
          <p:nvSpPr>
            <p:cNvPr id="11" name="TextBox 10">
              <a:extLst>
                <a:ext uri="{FF2B5EF4-FFF2-40B4-BE49-F238E27FC236}">
                  <a16:creationId xmlns:a16="http://schemas.microsoft.com/office/drawing/2014/main" id="{D227174A-0DF3-FBE8-56A3-A2E3CF68A3EA}"/>
                </a:ext>
              </a:extLst>
            </p:cNvPr>
            <p:cNvSpPr txBox="1"/>
            <p:nvPr/>
          </p:nvSpPr>
          <p:spPr>
            <a:xfrm>
              <a:off x="0" y="1150081"/>
              <a:ext cx="9144000" cy="830996"/>
            </a:xfrm>
            <a:prstGeom prst="rect">
              <a:avLst/>
            </a:prstGeom>
            <a:noFill/>
          </p:spPr>
          <p:txBody>
            <a:bodyPr wrap="square" rtlCol="0">
              <a:spAutoFit/>
            </a:bodyPr>
            <a:lstStyle/>
            <a:p>
              <a:pPr algn="ctr"/>
              <a:r>
                <a:rPr lang="en-GB" sz="4800" b="1" spc="300" dirty="0">
                  <a:ln w="19050">
                    <a:solidFill>
                      <a:schemeClr val="accent6">
                        <a:lumMod val="75000"/>
                      </a:schemeClr>
                    </a:solidFill>
                  </a:ln>
                  <a:solidFill>
                    <a:srgbClr val="92D050"/>
                  </a:solidFill>
                  <a:latin typeface="Artane Elongated BT" panose="02080406040308020203" pitchFamily="18" charset="0"/>
                </a:rPr>
                <a:t>CC19: Charity Reserves: Building Resilience</a:t>
              </a:r>
            </a:p>
          </p:txBody>
        </p:sp>
        <p:sp>
          <p:nvSpPr>
            <p:cNvPr id="13" name="TextBox 12">
              <a:extLst>
                <a:ext uri="{FF2B5EF4-FFF2-40B4-BE49-F238E27FC236}">
                  <a16:creationId xmlns:a16="http://schemas.microsoft.com/office/drawing/2014/main" id="{5D8692B4-1257-02FC-399B-7A402B7F1B5E}"/>
                </a:ext>
              </a:extLst>
            </p:cNvPr>
            <p:cNvSpPr txBox="1"/>
            <p:nvPr/>
          </p:nvSpPr>
          <p:spPr>
            <a:xfrm>
              <a:off x="0" y="1872154"/>
              <a:ext cx="9144000" cy="246221"/>
            </a:xfrm>
            <a:prstGeom prst="rect">
              <a:avLst/>
            </a:prstGeom>
            <a:noFill/>
          </p:spPr>
          <p:txBody>
            <a:bodyPr wrap="square" rtlCol="0">
              <a:spAutoFit/>
            </a:bodyPr>
            <a:lstStyle/>
            <a:p>
              <a:pPr algn="ctr"/>
              <a:r>
                <a:rPr lang="en-GB" sz="1000" i="1" dirty="0"/>
                <a:t>https://www.gov.uk/government/publications/charities-and-reserves-cc19/charities-and-reserves</a:t>
              </a:r>
            </a:p>
          </p:txBody>
        </p:sp>
      </p:grpSp>
      <p:sp>
        <p:nvSpPr>
          <p:cNvPr id="5" name="Slide Number Placeholder 2">
            <a:extLst>
              <a:ext uri="{FF2B5EF4-FFF2-40B4-BE49-F238E27FC236}">
                <a16:creationId xmlns:a16="http://schemas.microsoft.com/office/drawing/2014/main" id="{776D28B2-BCC2-F5AA-28B5-B6C754DA7A26}"/>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16</a:t>
            </a:fld>
            <a:endParaRPr lang="en-GB" sz="2000" dirty="0">
              <a:solidFill>
                <a:schemeClr val="tx1"/>
              </a:solidFill>
            </a:endParaRPr>
          </a:p>
        </p:txBody>
      </p:sp>
      <p:sp>
        <p:nvSpPr>
          <p:cNvPr id="6" name="TextBox 5">
            <a:extLst>
              <a:ext uri="{FF2B5EF4-FFF2-40B4-BE49-F238E27FC236}">
                <a16:creationId xmlns:a16="http://schemas.microsoft.com/office/drawing/2014/main" id="{4A60AD56-3916-2DF3-E3A6-1A3A804101E6}"/>
              </a:ext>
            </a:extLst>
          </p:cNvPr>
          <p:cNvSpPr txBox="1"/>
          <p:nvPr/>
        </p:nvSpPr>
        <p:spPr>
          <a:xfrm>
            <a:off x="0" y="204778"/>
            <a:ext cx="9144000" cy="1015663"/>
          </a:xfrm>
          <a:prstGeom prst="rect">
            <a:avLst/>
          </a:prstGeom>
          <a:noFill/>
        </p:spPr>
        <p:txBody>
          <a:bodyPr wrap="square" rtlCol="0">
            <a:spAutoFit/>
          </a:bodyPr>
          <a:lstStyle/>
          <a:p>
            <a:pPr algn="ctr"/>
            <a:r>
              <a:rPr lang="en-GB" sz="6000" b="1" spc="300" dirty="0">
                <a:ln w="19050">
                  <a:solidFill>
                    <a:schemeClr val="accent6">
                      <a:lumMod val="75000"/>
                    </a:schemeClr>
                  </a:solidFill>
                </a:ln>
                <a:solidFill>
                  <a:srgbClr val="92D050"/>
                </a:solidFill>
                <a:latin typeface="Artane Elongated BT" panose="02080406040308020203" pitchFamily="18" charset="0"/>
              </a:rPr>
              <a:t>Public Trust in Charities</a:t>
            </a:r>
          </a:p>
        </p:txBody>
      </p:sp>
      <p:sp>
        <p:nvSpPr>
          <p:cNvPr id="7" name="Rectangle 6">
            <a:extLst>
              <a:ext uri="{FF2B5EF4-FFF2-40B4-BE49-F238E27FC236}">
                <a16:creationId xmlns:a16="http://schemas.microsoft.com/office/drawing/2014/main" id="{E4981665-4CAA-72FD-EDB8-1592E6C9C8E4}"/>
              </a:ext>
            </a:extLst>
          </p:cNvPr>
          <p:cNvSpPr/>
          <p:nvPr/>
        </p:nvSpPr>
        <p:spPr>
          <a:xfrm>
            <a:off x="530158" y="3073400"/>
            <a:ext cx="8039915" cy="622300"/>
          </a:xfrm>
          <a:prstGeom prst="rect">
            <a:avLst/>
          </a:prstGeom>
          <a:solidFill>
            <a:schemeClr val="lt1">
              <a:alpha val="56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5C34B24E-0286-6135-10A5-D8AD1BAB598A}"/>
              </a:ext>
            </a:extLst>
          </p:cNvPr>
          <p:cNvSpPr/>
          <p:nvPr/>
        </p:nvSpPr>
        <p:spPr>
          <a:xfrm>
            <a:off x="573924" y="4436853"/>
            <a:ext cx="8039915" cy="622300"/>
          </a:xfrm>
          <a:prstGeom prst="rect">
            <a:avLst/>
          </a:prstGeom>
          <a:solidFill>
            <a:schemeClr val="lt1">
              <a:alpha val="56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35084BBF-2E4B-7FC9-BA2C-4011324A2192}"/>
              </a:ext>
            </a:extLst>
          </p:cNvPr>
          <p:cNvSpPr/>
          <p:nvPr/>
        </p:nvSpPr>
        <p:spPr>
          <a:xfrm>
            <a:off x="573924" y="5059153"/>
            <a:ext cx="8039915" cy="684000"/>
          </a:xfrm>
          <a:prstGeom prst="rect">
            <a:avLst/>
          </a:prstGeom>
          <a:solidFill>
            <a:schemeClr val="lt1">
              <a:alpha val="56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0268525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2250"/>
                            </p:stCondLst>
                            <p:childTnLst>
                              <p:par>
                                <p:cTn id="9" presetID="10" presetClass="entr" presetSubtype="0"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500"/>
                                        <p:tgtEl>
                                          <p:spTgt spid="7"/>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500"/>
                                        <p:tgtEl>
                                          <p:spTgt spid="8"/>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9C9E30-33AF-DD53-04DA-F2C386D672D0}"/>
              </a:ext>
            </a:extLst>
          </p:cNvPr>
          <p:cNvSpPr txBox="1"/>
          <p:nvPr/>
        </p:nvSpPr>
        <p:spPr>
          <a:xfrm>
            <a:off x="0" y="204778"/>
            <a:ext cx="9144000" cy="1015663"/>
          </a:xfrm>
          <a:prstGeom prst="rect">
            <a:avLst/>
          </a:prstGeom>
          <a:noFill/>
        </p:spPr>
        <p:txBody>
          <a:bodyPr wrap="square" rtlCol="0">
            <a:spAutoFit/>
          </a:bodyPr>
          <a:lstStyle/>
          <a:p>
            <a:pPr algn="ctr"/>
            <a:r>
              <a:rPr lang="en-GB" sz="6000" b="1" spc="300" dirty="0">
                <a:ln w="19050">
                  <a:solidFill>
                    <a:schemeClr val="accent6">
                      <a:lumMod val="75000"/>
                    </a:schemeClr>
                  </a:solidFill>
                </a:ln>
                <a:solidFill>
                  <a:srgbClr val="92D050"/>
                </a:solidFill>
                <a:latin typeface="Artane Elongated BT" panose="02080406040308020203" pitchFamily="18" charset="0"/>
              </a:rPr>
              <a:t>Reserves Policy !</a:t>
            </a:r>
          </a:p>
        </p:txBody>
      </p:sp>
      <p:sp>
        <p:nvSpPr>
          <p:cNvPr id="3" name="TextBox 2">
            <a:extLst>
              <a:ext uri="{FF2B5EF4-FFF2-40B4-BE49-F238E27FC236}">
                <a16:creationId xmlns:a16="http://schemas.microsoft.com/office/drawing/2014/main" id="{3603EC16-C028-88B0-002B-C3BCE5D8187E}"/>
              </a:ext>
            </a:extLst>
          </p:cNvPr>
          <p:cNvSpPr txBox="1"/>
          <p:nvPr/>
        </p:nvSpPr>
        <p:spPr>
          <a:xfrm>
            <a:off x="0" y="978115"/>
            <a:ext cx="9144000" cy="1107996"/>
          </a:xfrm>
          <a:prstGeom prst="rect">
            <a:avLst/>
          </a:prstGeom>
          <a:noFill/>
        </p:spPr>
        <p:txBody>
          <a:bodyPr wrap="square" rtlCol="0">
            <a:spAutoFit/>
          </a:bodyPr>
          <a:lstStyle/>
          <a:p>
            <a:pPr algn="ctr"/>
            <a:r>
              <a:rPr lang="en-GB" sz="6600" b="1" spc="300" dirty="0">
                <a:ln w="19050">
                  <a:solidFill>
                    <a:schemeClr val="accent6">
                      <a:lumMod val="75000"/>
                    </a:schemeClr>
                  </a:solidFill>
                </a:ln>
                <a:solidFill>
                  <a:srgbClr val="92D050"/>
                </a:solidFill>
                <a:latin typeface="Artane Elongated BT" panose="02080406040308020203" pitchFamily="18" charset="0"/>
              </a:rPr>
              <a:t>Where’s the Budget ?</a:t>
            </a:r>
          </a:p>
        </p:txBody>
      </p:sp>
      <p:sp>
        <p:nvSpPr>
          <p:cNvPr id="17" name="TextBox 16">
            <a:extLst>
              <a:ext uri="{FF2B5EF4-FFF2-40B4-BE49-F238E27FC236}">
                <a16:creationId xmlns:a16="http://schemas.microsoft.com/office/drawing/2014/main" id="{8F2928CF-0808-990A-E238-4466A53F1793}"/>
              </a:ext>
            </a:extLst>
          </p:cNvPr>
          <p:cNvSpPr txBox="1"/>
          <p:nvPr/>
        </p:nvSpPr>
        <p:spPr>
          <a:xfrm>
            <a:off x="1373508" y="1469362"/>
            <a:ext cx="6809363" cy="3000821"/>
          </a:xfrm>
          <a:prstGeom prst="rect">
            <a:avLst/>
          </a:prstGeom>
          <a:noFill/>
        </p:spPr>
        <p:txBody>
          <a:bodyPr wrap="square" rtlCol="0">
            <a:spAutoFit/>
          </a:bodyPr>
          <a:lstStyle/>
          <a:p>
            <a:pPr>
              <a:spcBef>
                <a:spcPts val="1800"/>
              </a:spcBef>
            </a:pPr>
            <a:r>
              <a:rPr lang="en-GB" sz="3600" b="1" spc="300" dirty="0">
                <a:ln w="19050">
                  <a:solidFill>
                    <a:schemeClr val="accent6">
                      <a:lumMod val="75000"/>
                    </a:schemeClr>
                  </a:solidFill>
                </a:ln>
                <a:solidFill>
                  <a:srgbClr val="92D050"/>
                </a:solidFill>
              </a:rPr>
              <a:t> </a:t>
            </a:r>
          </a:p>
          <a:p>
            <a:pPr marL="622284" indent="-622284">
              <a:spcBef>
                <a:spcPts val="1800"/>
              </a:spcBef>
              <a:buFont typeface="+mj-lt"/>
              <a:buAutoNum type="arabicParenR"/>
            </a:pPr>
            <a:r>
              <a:rPr lang="en-GB" sz="3200" dirty="0"/>
              <a:t>What are “Reserves” </a:t>
            </a:r>
            <a:r>
              <a:rPr lang="en-GB" sz="3600" b="1" spc="300" dirty="0">
                <a:ln w="19050">
                  <a:solidFill>
                    <a:schemeClr val="accent6">
                      <a:lumMod val="75000"/>
                    </a:schemeClr>
                  </a:solidFill>
                </a:ln>
                <a:solidFill>
                  <a:srgbClr val="92D050"/>
                </a:solidFill>
              </a:rPr>
              <a:t>?</a:t>
            </a:r>
            <a:r>
              <a:rPr lang="en-GB" sz="3200" dirty="0"/>
              <a:t> </a:t>
            </a:r>
          </a:p>
          <a:p>
            <a:pPr marL="622284" indent="-622284">
              <a:spcBef>
                <a:spcPts val="1800"/>
              </a:spcBef>
              <a:buFont typeface="+mj-lt"/>
              <a:buAutoNum type="arabicParenR"/>
            </a:pPr>
            <a:r>
              <a:rPr lang="en-GB" sz="3200" dirty="0"/>
              <a:t>Why </a:t>
            </a:r>
            <a:r>
              <a:rPr lang="en-GB" sz="3200" b="1" u="sng" dirty="0"/>
              <a:t>must</a:t>
            </a:r>
            <a:r>
              <a:rPr lang="en-GB" sz="3200" dirty="0"/>
              <a:t> charities have  a policy </a:t>
            </a:r>
            <a:r>
              <a:rPr lang="en-GB" sz="3600" b="1" spc="300" dirty="0">
                <a:ln w="19050">
                  <a:solidFill>
                    <a:schemeClr val="accent6">
                      <a:lumMod val="75000"/>
                    </a:schemeClr>
                  </a:solidFill>
                </a:ln>
                <a:solidFill>
                  <a:srgbClr val="92D050"/>
                </a:solidFill>
              </a:rPr>
              <a:t>?</a:t>
            </a:r>
          </a:p>
          <a:p>
            <a:pPr marL="622284" indent="-622284">
              <a:spcBef>
                <a:spcPts val="1800"/>
              </a:spcBef>
              <a:buFont typeface="+mj-lt"/>
              <a:buAutoNum type="arabicParenR"/>
            </a:pPr>
            <a:r>
              <a:rPr lang="en-GB" sz="3200" b="1" dirty="0"/>
              <a:t>What does the policy have to say </a:t>
            </a:r>
            <a:r>
              <a:rPr lang="en-GB" sz="3600" b="1" spc="300" dirty="0">
                <a:ln w="19050">
                  <a:solidFill>
                    <a:schemeClr val="accent6">
                      <a:lumMod val="75000"/>
                    </a:schemeClr>
                  </a:solidFill>
                </a:ln>
                <a:solidFill>
                  <a:srgbClr val="92D050"/>
                </a:solidFill>
              </a:rPr>
              <a:t>?</a:t>
            </a:r>
          </a:p>
        </p:txBody>
      </p:sp>
      <p:sp>
        <p:nvSpPr>
          <p:cNvPr id="6" name="Slide Number Placeholder 2">
            <a:extLst>
              <a:ext uri="{FF2B5EF4-FFF2-40B4-BE49-F238E27FC236}">
                <a16:creationId xmlns:a16="http://schemas.microsoft.com/office/drawing/2014/main" id="{154437B4-3985-D513-D136-6A37E0407B6D}"/>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17</a:t>
            </a:fld>
            <a:endParaRPr lang="en-GB" sz="2000" dirty="0">
              <a:solidFill>
                <a:schemeClr val="tx1"/>
              </a:solidFill>
            </a:endParaRPr>
          </a:p>
        </p:txBody>
      </p:sp>
    </p:spTree>
    <p:extLst>
      <p:ext uri="{BB962C8B-B14F-4D97-AF65-F5344CB8AC3E}">
        <p14:creationId xmlns:p14="http://schemas.microsoft.com/office/powerpoint/2010/main" val="270083183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pic>
        <p:nvPicPr>
          <p:cNvPr id="2" name="Picture 1" descr="A blue rectangle with white text&#10;&#10;Description automatically generated">
            <a:extLst>
              <a:ext uri="{FF2B5EF4-FFF2-40B4-BE49-F238E27FC236}">
                <a16:creationId xmlns:a16="http://schemas.microsoft.com/office/drawing/2014/main" id="{AEF14E0C-DFD8-9C2C-9409-A7C7C136E02C}"/>
              </a:ext>
            </a:extLst>
          </p:cNvPr>
          <p:cNvPicPr>
            <a:picLocks noChangeAspect="1"/>
          </p:cNvPicPr>
          <p:nvPr/>
        </p:nvPicPr>
        <p:blipFill rotWithShape="1">
          <a:blip r:embed="rId3">
            <a:extLst>
              <a:ext uri="{28A0092B-C50C-407E-A947-70E740481C1C}">
                <a14:useLocalDpi xmlns:a14="http://schemas.microsoft.com/office/drawing/2010/main" val="0"/>
              </a:ext>
            </a:extLst>
          </a:blip>
          <a:srcRect l="839" t="7924" r="1527" b="6490"/>
          <a:stretch/>
        </p:blipFill>
        <p:spPr bwMode="auto">
          <a:xfrm>
            <a:off x="5" y="6"/>
            <a:ext cx="7891817" cy="1332689"/>
          </a:xfrm>
          <a:prstGeom prst="rect">
            <a:avLst/>
          </a:prstGeom>
          <a:ln w="12700">
            <a:noFill/>
          </a:ln>
          <a:extLst>
            <a:ext uri="{53640926-AAD7-44D8-BBD7-CCE9431645EC}">
              <a14:shadowObscured xmlns:a14="http://schemas.microsoft.com/office/drawing/2010/main"/>
            </a:ext>
          </a:extLst>
        </p:spPr>
      </p:pic>
      <p:pic>
        <p:nvPicPr>
          <p:cNvPr id="3" name="Picture 2" descr="A blue rectangle with white text&#10;&#10;Description automatically generated">
            <a:extLst>
              <a:ext uri="{FF2B5EF4-FFF2-40B4-BE49-F238E27FC236}">
                <a16:creationId xmlns:a16="http://schemas.microsoft.com/office/drawing/2014/main" id="{102BB046-1502-B0A8-423C-DBF51FAF624E}"/>
              </a:ext>
            </a:extLst>
          </p:cNvPr>
          <p:cNvPicPr>
            <a:picLocks noChangeAspect="1"/>
          </p:cNvPicPr>
          <p:nvPr/>
        </p:nvPicPr>
        <p:blipFill rotWithShape="1">
          <a:blip r:embed="rId3">
            <a:extLst>
              <a:ext uri="{28A0092B-C50C-407E-A947-70E740481C1C}">
                <a14:useLocalDpi xmlns:a14="http://schemas.microsoft.com/office/drawing/2010/main" val="0"/>
              </a:ext>
            </a:extLst>
          </a:blip>
          <a:srcRect l="84152" t="7924" r="1526" b="6490"/>
          <a:stretch/>
        </p:blipFill>
        <p:spPr bwMode="auto">
          <a:xfrm>
            <a:off x="7402754" y="6"/>
            <a:ext cx="1741251" cy="1332689"/>
          </a:xfrm>
          <a:prstGeom prst="rect">
            <a:avLst/>
          </a:prstGeom>
          <a:ln w="12700">
            <a:noFill/>
          </a:ln>
          <a:extLst>
            <a:ext uri="{53640926-AAD7-44D8-BBD7-CCE9431645EC}">
              <a14:shadowObscured xmlns:a14="http://schemas.microsoft.com/office/drawing/2010/main"/>
            </a:ext>
          </a:extLst>
        </p:spPr>
      </p:pic>
      <p:pic>
        <p:nvPicPr>
          <p:cNvPr id="4" name="Picture 3" descr="The Charity Commission">
            <a:hlinkClick r:id="rId4"/>
            <a:extLst>
              <a:ext uri="{FF2B5EF4-FFF2-40B4-BE49-F238E27FC236}">
                <a16:creationId xmlns:a16="http://schemas.microsoft.com/office/drawing/2014/main" id="{93D958BF-3056-6925-5FA6-059AC7B679E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0997" y="142076"/>
            <a:ext cx="1249045" cy="309245"/>
          </a:xfrm>
          <a:prstGeom prst="rect">
            <a:avLst/>
          </a:prstGeom>
          <a:noFill/>
          <a:ln>
            <a:solidFill>
              <a:schemeClr val="tx1"/>
            </a:solidFill>
          </a:ln>
        </p:spPr>
      </p:pic>
      <p:sp>
        <p:nvSpPr>
          <p:cNvPr id="9" name="TextBox 8">
            <a:extLst>
              <a:ext uri="{FF2B5EF4-FFF2-40B4-BE49-F238E27FC236}">
                <a16:creationId xmlns:a16="http://schemas.microsoft.com/office/drawing/2014/main" id="{AFA98C0C-D3DF-8E62-D74B-252EF7D7FDB8}"/>
              </a:ext>
            </a:extLst>
          </p:cNvPr>
          <p:cNvSpPr txBox="1"/>
          <p:nvPr/>
        </p:nvSpPr>
        <p:spPr>
          <a:xfrm>
            <a:off x="-1" y="1086471"/>
            <a:ext cx="9144000" cy="246221"/>
          </a:xfrm>
          <a:prstGeom prst="rect">
            <a:avLst/>
          </a:prstGeom>
          <a:noFill/>
        </p:spPr>
        <p:txBody>
          <a:bodyPr wrap="square" rtlCol="0">
            <a:spAutoFit/>
          </a:bodyPr>
          <a:lstStyle/>
          <a:p>
            <a:pPr algn="r"/>
            <a:r>
              <a:rPr lang="en-GB" sz="1000" i="1" dirty="0">
                <a:solidFill>
                  <a:schemeClr val="bg1"/>
                </a:solidFill>
                <a:hlinkClick r:id="rId6">
                  <a:extLst>
                    <a:ext uri="{A12FA001-AC4F-418D-AE19-62706E023703}">
                      <ahyp:hlinkClr xmlns:ahyp="http://schemas.microsoft.com/office/drawing/2018/hyperlinkcolor" val="tx"/>
                    </a:ext>
                  </a:extLst>
                </a:hlinkClick>
              </a:rPr>
              <a:t>https://www.gov.uk/government/publications/charities-and-reserves-cc19/charities-and-reserves</a:t>
            </a:r>
            <a:r>
              <a:rPr lang="en-GB" sz="1000" i="1" dirty="0">
                <a:solidFill>
                  <a:schemeClr val="bg1"/>
                </a:solidFill>
              </a:rPr>
              <a:t> </a:t>
            </a:r>
          </a:p>
        </p:txBody>
      </p:sp>
      <p:sp>
        <p:nvSpPr>
          <p:cNvPr id="7" name="TextBox 6">
            <a:extLst>
              <a:ext uri="{FF2B5EF4-FFF2-40B4-BE49-F238E27FC236}">
                <a16:creationId xmlns:a16="http://schemas.microsoft.com/office/drawing/2014/main" id="{0346A16A-58F5-29A9-DACD-373E76BD2133}"/>
              </a:ext>
            </a:extLst>
          </p:cNvPr>
          <p:cNvSpPr txBox="1"/>
          <p:nvPr/>
        </p:nvSpPr>
        <p:spPr>
          <a:xfrm>
            <a:off x="350196" y="1537786"/>
            <a:ext cx="8414425" cy="5001369"/>
          </a:xfrm>
          <a:prstGeom prst="rect">
            <a:avLst/>
          </a:prstGeom>
          <a:noFill/>
        </p:spPr>
        <p:txBody>
          <a:bodyPr wrap="square" rtlCol="0">
            <a:spAutoFit/>
          </a:bodyPr>
          <a:lstStyle/>
          <a:p>
            <a:pPr>
              <a:spcBef>
                <a:spcPts val="600"/>
              </a:spcBef>
            </a:pPr>
            <a:r>
              <a:rPr lang="en-GB" sz="2400" b="1" dirty="0">
                <a:latin typeface="Calibri" panose="020F0502020204030204" pitchFamily="34" charset="0"/>
                <a:ea typeface="Times New Roman" panose="02020603050405020304" pitchFamily="18" charset="0"/>
                <a:cs typeface="Calibri" panose="020F0502020204030204" pitchFamily="34" charset="0"/>
              </a:rPr>
              <a:t>2.   Key messages for trustees</a:t>
            </a:r>
            <a:r>
              <a:rPr lang="en-GB" i="1" dirty="0">
                <a:latin typeface="Calibri" panose="020F0502020204030204" pitchFamily="34" charset="0"/>
                <a:ea typeface="Times New Roman" panose="02020603050405020304" pitchFamily="18" charset="0"/>
                <a:cs typeface="Calibri" panose="020F0502020204030204" pitchFamily="34" charset="0"/>
              </a:rPr>
              <a:t> {abbreviated}</a:t>
            </a:r>
            <a:endParaRPr lang="en-GB" i="1"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GB" dirty="0">
                <a:latin typeface="Calibri" panose="020F0502020204030204" pitchFamily="34" charset="0"/>
                <a:ea typeface="Times New Roman" panose="02020603050405020304" pitchFamily="18" charset="0"/>
                <a:cs typeface="Calibri" panose="020F0502020204030204" pitchFamily="34" charset="0"/>
              </a:rPr>
              <a:t>As the regulator of charities in England and Wales, the Commission expects trustees to decide, publish, implement and monitor their charity’s reserves policy so that they can comply with their legal duties.</a:t>
            </a:r>
          </a:p>
          <a:p>
            <a:pPr>
              <a:spcBef>
                <a:spcPts val="600"/>
              </a:spcBef>
            </a:pPr>
            <a:r>
              <a:rPr lang="en-GB" dirty="0">
                <a:latin typeface="Calibri" panose="020F0502020204030204" pitchFamily="34" charset="0"/>
                <a:ea typeface="Times New Roman" panose="02020603050405020304" pitchFamily="18" charset="0"/>
                <a:cs typeface="Calibri" panose="020F0502020204030204" pitchFamily="34" charset="0"/>
              </a:rPr>
              <a:t>In practice, this means that trustees should:</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891" indent="-342891">
              <a:spcBef>
                <a:spcPts val="600"/>
              </a:spcBef>
              <a:buSzPct val="100000"/>
              <a:buFont typeface="Wingdings" panose="05000000000000000000" pitchFamily="2" charset="2"/>
              <a:buChar char="v"/>
            </a:pPr>
            <a:r>
              <a:rPr lang="en-GB" dirty="0">
                <a:latin typeface="Calibri" panose="020F0502020204030204" pitchFamily="34" charset="0"/>
                <a:ea typeface="Times New Roman" panose="02020603050405020304" pitchFamily="18" charset="0"/>
                <a:cs typeface="Calibri" panose="020F0502020204030204" pitchFamily="34" charset="0"/>
              </a:rPr>
              <a:t>develop a reserves policy that: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800080" lvl="1" indent="-342891">
              <a:buSzPct val="100000"/>
              <a:buFont typeface="Wingdings" panose="05000000000000000000" pitchFamily="2" charset="2"/>
              <a:buChar char="ü"/>
            </a:pPr>
            <a:r>
              <a:rPr lang="en-GB" dirty="0">
                <a:latin typeface="Calibri" panose="020F0502020204030204" pitchFamily="34" charset="0"/>
                <a:ea typeface="Times New Roman" panose="02020603050405020304" pitchFamily="18" charset="0"/>
                <a:cs typeface="Calibri" panose="020F0502020204030204" pitchFamily="34" charset="0"/>
              </a:rPr>
              <a:t>fully justifies and clearly explains keeping or not keeping reserves;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800080" lvl="1" indent="-342891">
              <a:buSzPct val="100000"/>
              <a:buFont typeface="Wingdings" panose="05000000000000000000" pitchFamily="2" charset="2"/>
              <a:buChar char="ü"/>
            </a:pPr>
            <a:r>
              <a:rPr lang="en-GB" dirty="0">
                <a:latin typeface="Calibri" panose="020F0502020204030204" pitchFamily="34" charset="0"/>
                <a:ea typeface="Times New Roman" panose="02020603050405020304" pitchFamily="18" charset="0"/>
                <a:cs typeface="Calibri" panose="020F0502020204030204" pitchFamily="34" charset="0"/>
              </a:rPr>
              <a:t>identifies and plans for the maintenance of essential services for beneficiaries;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800080" lvl="1" indent="-342891">
              <a:buSzPct val="100000"/>
              <a:buFont typeface="Wingdings" panose="05000000000000000000" pitchFamily="2" charset="2"/>
              <a:buChar char="ü"/>
            </a:pPr>
            <a:r>
              <a:rPr lang="en-GB" dirty="0">
                <a:latin typeface="Calibri" panose="020F0502020204030204" pitchFamily="34" charset="0"/>
                <a:ea typeface="Times New Roman" panose="02020603050405020304" pitchFamily="18" charset="0"/>
                <a:cs typeface="Calibri" panose="020F0502020204030204" pitchFamily="34" charset="0"/>
              </a:rPr>
              <a:t>reflects the risks of unplanned closure associated with the charity’s business model, spending commitments, potential liabilities and financial forecasts;     </a:t>
            </a:r>
            <a:r>
              <a:rPr lang="en-GB" sz="1400" dirty="0">
                <a:solidFill>
                  <a:schemeClr val="accent2">
                    <a:lumMod val="75000"/>
                  </a:schemeClr>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800080" lvl="1" indent="-342891">
              <a:buSzPct val="100000"/>
              <a:buFont typeface="Wingdings" panose="05000000000000000000" pitchFamily="2" charset="2"/>
              <a:buChar char="ü"/>
            </a:pPr>
            <a:r>
              <a:rPr lang="en-GB" dirty="0">
                <a:latin typeface="Calibri" panose="020F0502020204030204" pitchFamily="34" charset="0"/>
                <a:ea typeface="Times New Roman" panose="02020603050405020304" pitchFamily="18" charset="0"/>
                <a:cs typeface="Calibri" panose="020F0502020204030204" pitchFamily="34" charset="0"/>
              </a:rPr>
              <a:t>helps to address the risks of unplanned closure on their beneficiaries (in particular, vulnerable beneficiaries), staff and volunteers;                           </a:t>
            </a:r>
            <a:endParaRPr lang="en-GB" sz="14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891" indent="-342891">
              <a:spcBef>
                <a:spcPts val="600"/>
              </a:spcBef>
              <a:buSzPct val="100000"/>
              <a:buFont typeface="Wingdings" panose="05000000000000000000" pitchFamily="2" charset="2"/>
              <a:buChar char="v"/>
            </a:pPr>
            <a:r>
              <a:rPr lang="en-GB" dirty="0">
                <a:latin typeface="Calibri" panose="020F0502020204030204" pitchFamily="34" charset="0"/>
                <a:cs typeface="Calibri" panose="020F0502020204030204" pitchFamily="34" charset="0"/>
              </a:rPr>
              <a:t>ensure that the policy is tailored to the charity’s circumstances – it should not be just a standard form of wording;</a:t>
            </a:r>
          </a:p>
          <a:p>
            <a:pPr marL="342891" indent="-342891">
              <a:spcBef>
                <a:spcPts val="600"/>
              </a:spcBef>
              <a:buSzPct val="100000"/>
              <a:buFont typeface="Wingdings" panose="05000000000000000000" pitchFamily="2" charset="2"/>
              <a:buChar char="v"/>
            </a:pPr>
            <a:r>
              <a:rPr lang="en-GB" dirty="0">
                <a:latin typeface="Calibri" panose="020F0502020204030204" pitchFamily="34" charset="0"/>
                <a:cs typeface="Calibri" panose="020F0502020204030204" pitchFamily="34" charset="0"/>
              </a:rPr>
              <a:t>regularly monitor and review the effectiveness of the policy in the light of the changing fund</a:t>
            </a:r>
            <a:r>
              <a:rPr lang="en-GB" dirty="0">
                <a:latin typeface="Calibri" panose="020F0502020204030204" pitchFamily="34" charset="0"/>
                <a:ea typeface="Times New Roman" panose="02020603050405020304" pitchFamily="18" charset="0"/>
                <a:cs typeface="Calibri" panose="020F0502020204030204" pitchFamily="34" charset="0"/>
              </a:rPr>
              <a:t>ing and financial climate and other risks.</a:t>
            </a:r>
            <a:endParaRPr lang="en-GB" dirty="0"/>
          </a:p>
        </p:txBody>
      </p:sp>
      <p:sp>
        <p:nvSpPr>
          <p:cNvPr id="8" name="Slide Number Placeholder 2">
            <a:extLst>
              <a:ext uri="{FF2B5EF4-FFF2-40B4-BE49-F238E27FC236}">
                <a16:creationId xmlns:a16="http://schemas.microsoft.com/office/drawing/2014/main" id="{C30346C2-5FE0-AC6D-9F69-D3B8F1278562}"/>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18</a:t>
            </a:fld>
            <a:endParaRPr lang="en-GB" sz="2000" dirty="0">
              <a:solidFill>
                <a:schemeClr val="tx1"/>
              </a:solidFill>
            </a:endParaRPr>
          </a:p>
        </p:txBody>
      </p:sp>
      <p:sp>
        <p:nvSpPr>
          <p:cNvPr id="5" name="Rectangle: Rounded Corners 4">
            <a:extLst>
              <a:ext uri="{FF2B5EF4-FFF2-40B4-BE49-F238E27FC236}">
                <a16:creationId xmlns:a16="http://schemas.microsoft.com/office/drawing/2014/main" id="{D7C69582-CDD7-F658-85B4-2ABEC5B7BE11}"/>
              </a:ext>
            </a:extLst>
          </p:cNvPr>
          <p:cNvSpPr/>
          <p:nvPr/>
        </p:nvSpPr>
        <p:spPr>
          <a:xfrm>
            <a:off x="758756" y="4085617"/>
            <a:ext cx="7704308" cy="1147864"/>
          </a:xfrm>
          <a:prstGeom prst="roundRect">
            <a:avLst>
              <a:gd name="adj" fmla="val 22648"/>
            </a:avLst>
          </a:prstGeom>
          <a:noFill/>
          <a:ln w="63500">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3284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pic>
        <p:nvPicPr>
          <p:cNvPr id="2" name="Picture 1" descr="A blue rectangle with white text&#10;&#10;Description automatically generated">
            <a:extLst>
              <a:ext uri="{FF2B5EF4-FFF2-40B4-BE49-F238E27FC236}">
                <a16:creationId xmlns:a16="http://schemas.microsoft.com/office/drawing/2014/main" id="{AEF14E0C-DFD8-9C2C-9409-A7C7C136E02C}"/>
              </a:ext>
            </a:extLst>
          </p:cNvPr>
          <p:cNvPicPr>
            <a:picLocks noChangeAspect="1"/>
          </p:cNvPicPr>
          <p:nvPr/>
        </p:nvPicPr>
        <p:blipFill rotWithShape="1">
          <a:blip r:embed="rId3">
            <a:extLst>
              <a:ext uri="{28A0092B-C50C-407E-A947-70E740481C1C}">
                <a14:useLocalDpi xmlns:a14="http://schemas.microsoft.com/office/drawing/2010/main" val="0"/>
              </a:ext>
            </a:extLst>
          </a:blip>
          <a:srcRect l="839" t="7924" r="1527" b="6490"/>
          <a:stretch/>
        </p:blipFill>
        <p:spPr bwMode="auto">
          <a:xfrm>
            <a:off x="5" y="6"/>
            <a:ext cx="7891817" cy="1332689"/>
          </a:xfrm>
          <a:prstGeom prst="rect">
            <a:avLst/>
          </a:prstGeom>
          <a:ln w="12700">
            <a:noFill/>
          </a:ln>
          <a:extLst>
            <a:ext uri="{53640926-AAD7-44D8-BBD7-CCE9431645EC}">
              <a14:shadowObscured xmlns:a14="http://schemas.microsoft.com/office/drawing/2010/main"/>
            </a:ext>
          </a:extLst>
        </p:spPr>
      </p:pic>
      <p:pic>
        <p:nvPicPr>
          <p:cNvPr id="3" name="Picture 2" descr="A blue rectangle with white text&#10;&#10;Description automatically generated">
            <a:extLst>
              <a:ext uri="{FF2B5EF4-FFF2-40B4-BE49-F238E27FC236}">
                <a16:creationId xmlns:a16="http://schemas.microsoft.com/office/drawing/2014/main" id="{102BB046-1502-B0A8-423C-DBF51FAF624E}"/>
              </a:ext>
            </a:extLst>
          </p:cNvPr>
          <p:cNvPicPr>
            <a:picLocks noChangeAspect="1"/>
          </p:cNvPicPr>
          <p:nvPr/>
        </p:nvPicPr>
        <p:blipFill rotWithShape="1">
          <a:blip r:embed="rId3">
            <a:extLst>
              <a:ext uri="{28A0092B-C50C-407E-A947-70E740481C1C}">
                <a14:useLocalDpi xmlns:a14="http://schemas.microsoft.com/office/drawing/2010/main" val="0"/>
              </a:ext>
            </a:extLst>
          </a:blip>
          <a:srcRect l="84152" t="7924" r="1526" b="6490"/>
          <a:stretch/>
        </p:blipFill>
        <p:spPr bwMode="auto">
          <a:xfrm>
            <a:off x="7402754" y="6"/>
            <a:ext cx="1741251" cy="1332689"/>
          </a:xfrm>
          <a:prstGeom prst="rect">
            <a:avLst/>
          </a:prstGeom>
          <a:ln w="12700">
            <a:noFill/>
          </a:ln>
          <a:extLst>
            <a:ext uri="{53640926-AAD7-44D8-BBD7-CCE9431645EC}">
              <a14:shadowObscured xmlns:a14="http://schemas.microsoft.com/office/drawing/2010/main"/>
            </a:ext>
          </a:extLst>
        </p:spPr>
      </p:pic>
      <p:pic>
        <p:nvPicPr>
          <p:cNvPr id="4" name="Picture 3" descr="The Charity Commission">
            <a:hlinkClick r:id="rId4"/>
            <a:extLst>
              <a:ext uri="{FF2B5EF4-FFF2-40B4-BE49-F238E27FC236}">
                <a16:creationId xmlns:a16="http://schemas.microsoft.com/office/drawing/2014/main" id="{93D958BF-3056-6925-5FA6-059AC7B679E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0997" y="142076"/>
            <a:ext cx="1249045" cy="309245"/>
          </a:xfrm>
          <a:prstGeom prst="rect">
            <a:avLst/>
          </a:prstGeom>
          <a:noFill/>
          <a:ln>
            <a:solidFill>
              <a:schemeClr val="tx1"/>
            </a:solidFill>
          </a:ln>
        </p:spPr>
      </p:pic>
      <p:sp>
        <p:nvSpPr>
          <p:cNvPr id="7" name="TextBox 6">
            <a:extLst>
              <a:ext uri="{FF2B5EF4-FFF2-40B4-BE49-F238E27FC236}">
                <a16:creationId xmlns:a16="http://schemas.microsoft.com/office/drawing/2014/main" id="{0F3D245A-D067-DF2C-B156-3F563257E94C}"/>
              </a:ext>
            </a:extLst>
          </p:cNvPr>
          <p:cNvSpPr txBox="1"/>
          <p:nvPr/>
        </p:nvSpPr>
        <p:spPr>
          <a:xfrm>
            <a:off x="-80833" y="1290230"/>
            <a:ext cx="9144000" cy="246221"/>
          </a:xfrm>
          <a:prstGeom prst="rect">
            <a:avLst/>
          </a:prstGeom>
          <a:noFill/>
        </p:spPr>
        <p:txBody>
          <a:bodyPr wrap="square" rtlCol="0">
            <a:spAutoFit/>
          </a:bodyPr>
          <a:lstStyle/>
          <a:p>
            <a:pPr algn="r"/>
            <a:r>
              <a:rPr lang="en-GB" sz="1000" i="1" dirty="0">
                <a:solidFill>
                  <a:schemeClr val="bg1"/>
                </a:solidFill>
                <a:hlinkClick r:id="rId6">
                  <a:extLst>
                    <a:ext uri="{A12FA001-AC4F-418D-AE19-62706E023703}">
                      <ahyp:hlinkClr xmlns:ahyp="http://schemas.microsoft.com/office/drawing/2018/hyperlinkcolor" val="tx"/>
                    </a:ext>
                  </a:extLst>
                </a:hlinkClick>
              </a:rPr>
              <a:t>https://www.gov.uk/government/publications/charities-and-reserves-cc19/charities-and-reserves</a:t>
            </a:r>
            <a:r>
              <a:rPr lang="en-GB" sz="1000" i="1" dirty="0">
                <a:solidFill>
                  <a:schemeClr val="bg1"/>
                </a:solidFill>
              </a:rPr>
              <a:t> </a:t>
            </a:r>
          </a:p>
        </p:txBody>
      </p:sp>
      <p:sp>
        <p:nvSpPr>
          <p:cNvPr id="8" name="TextBox 7">
            <a:extLst>
              <a:ext uri="{FF2B5EF4-FFF2-40B4-BE49-F238E27FC236}">
                <a16:creationId xmlns:a16="http://schemas.microsoft.com/office/drawing/2014/main" id="{8E987DEB-4286-8B42-923E-4F26FDD3538C}"/>
              </a:ext>
            </a:extLst>
          </p:cNvPr>
          <p:cNvSpPr txBox="1"/>
          <p:nvPr/>
        </p:nvSpPr>
        <p:spPr>
          <a:xfrm>
            <a:off x="491248" y="1439172"/>
            <a:ext cx="8161507" cy="5255285"/>
          </a:xfrm>
          <a:prstGeom prst="rect">
            <a:avLst/>
          </a:prstGeom>
          <a:noFill/>
        </p:spPr>
        <p:txBody>
          <a:bodyPr wrap="square" rtlCol="0">
            <a:spAutoFit/>
          </a:bodyPr>
          <a:lstStyle/>
          <a:p>
            <a:pPr>
              <a:spcBef>
                <a:spcPts val="600"/>
              </a:spcBef>
            </a:pPr>
            <a:r>
              <a:rPr lang="en-GB" sz="2400" b="1" dirty="0">
                <a:latin typeface="Calibri" panose="020F0502020204030204" pitchFamily="34" charset="0"/>
                <a:ea typeface="Times New Roman" panose="02020603050405020304" pitchFamily="18" charset="0"/>
                <a:cs typeface="Calibri" panose="020F0502020204030204" pitchFamily="34" charset="0"/>
              </a:rPr>
              <a:t>3.  Understanding reserves and the need for a reserves policy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GB" sz="2000" b="1" dirty="0">
                <a:latin typeface="Calibri" panose="020F0502020204030204" pitchFamily="34" charset="0"/>
                <a:ea typeface="Times New Roman" panose="02020603050405020304" pitchFamily="18" charset="0"/>
                <a:cs typeface="Calibri" panose="020F0502020204030204" pitchFamily="34" charset="0"/>
              </a:rPr>
              <a:t>3.1 What are reserves?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spcBef>
                <a:spcPts val="300"/>
              </a:spcBef>
            </a:pPr>
            <a:r>
              <a:rPr lang="en-GB" dirty="0">
                <a:latin typeface="Calibri" panose="020F0502020204030204" pitchFamily="34" charset="0"/>
                <a:ea typeface="Times New Roman" panose="02020603050405020304" pitchFamily="18" charset="0"/>
                <a:cs typeface="Calibri" panose="020F0502020204030204" pitchFamily="34" charset="0"/>
              </a:rPr>
              <a:t>Reserves are that part of a charity’s unrestricted funds that is freely available to spend on any of the charity’s purposes.   </a:t>
            </a:r>
          </a:p>
          <a:p>
            <a:pPr>
              <a:spcBef>
                <a:spcPts val="600"/>
              </a:spcBef>
            </a:pPr>
            <a:r>
              <a:rPr lang="en-GB" dirty="0">
                <a:latin typeface="Calibri" panose="020F0502020204030204" pitchFamily="34" charset="0"/>
                <a:ea typeface="Times New Roman" panose="02020603050405020304" pitchFamily="18" charset="0"/>
                <a:cs typeface="Calibri" panose="020F0502020204030204" pitchFamily="34" charset="0"/>
              </a:rPr>
              <a:t>However, some or all of the unrestricted funds of a charity may not be readily available for spending.   This is because spending those funds may adversely impact on the charity’s ability to deliver its aims.</a:t>
            </a:r>
          </a:p>
          <a:p>
            <a:pPr>
              <a:spcBef>
                <a:spcPts val="600"/>
              </a:spcBef>
            </a:pPr>
            <a:r>
              <a:rPr lang="en-GB" dirty="0">
                <a:latin typeface="Calibri" panose="020F0502020204030204" pitchFamily="34" charset="0"/>
                <a:ea typeface="Times New Roman" panose="02020603050405020304" pitchFamily="18" charset="0"/>
                <a:cs typeface="Calibri" panose="020F0502020204030204" pitchFamily="34" charset="0"/>
              </a:rPr>
              <a:t>The items that should be excluded from reserves are:</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891" indent="-342891">
              <a:spcBef>
                <a:spcPts val="300"/>
              </a:spcBef>
              <a:buSzPct val="100000"/>
              <a:buFont typeface="Apple Boy BTN" panose="020C0904040107040205" pitchFamily="34" charset="0"/>
              <a:buChar char="X"/>
            </a:pPr>
            <a:r>
              <a:rPr lang="en-GB" dirty="0">
                <a:latin typeface="Calibri" panose="020F0502020204030204" pitchFamily="34" charset="0"/>
                <a:ea typeface="Times New Roman" panose="02020603050405020304" pitchFamily="18" charset="0"/>
                <a:cs typeface="Calibri" panose="020F0502020204030204" pitchFamily="34" charset="0"/>
              </a:rPr>
              <a:t>tangible fixed assets used to carry out the charity’s activities;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891" indent="-342891">
              <a:spcBef>
                <a:spcPts val="300"/>
              </a:spcBef>
              <a:buSzPct val="100000"/>
              <a:buFont typeface="Apple Boy BTN" panose="020C0904040107040205" pitchFamily="34" charset="0"/>
              <a:buChar char="X"/>
            </a:pPr>
            <a:r>
              <a:rPr lang="en-GB" dirty="0">
                <a:latin typeface="Calibri" panose="020F0502020204030204" pitchFamily="34" charset="0"/>
                <a:ea typeface="Times New Roman" panose="02020603050405020304" pitchFamily="18" charset="0"/>
                <a:cs typeface="Calibri" panose="020F0502020204030204" pitchFamily="34" charset="0"/>
              </a:rPr>
              <a:t>social investments;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891" indent="-342891">
              <a:spcBef>
                <a:spcPts val="300"/>
              </a:spcBef>
              <a:buSzPct val="100000"/>
              <a:buFont typeface="Apple Boy BTN" panose="020C0904040107040205" pitchFamily="34" charset="0"/>
              <a:buChar char="X"/>
            </a:pPr>
            <a:r>
              <a:rPr lang="en-GB" dirty="0">
                <a:latin typeface="Calibri" panose="020F0502020204030204" pitchFamily="34" charset="0"/>
                <a:ea typeface="Times New Roman" panose="02020603050405020304" pitchFamily="18" charset="0"/>
                <a:cs typeface="Calibri" panose="020F0502020204030204" pitchFamily="34" charset="0"/>
              </a:rPr>
              <a:t>designated funds set aside to meet essential future spending, such as funding a project that could not be met from future income</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891" indent="-342891">
              <a:spcBef>
                <a:spcPts val="300"/>
              </a:spcBef>
              <a:buSzPct val="100000"/>
              <a:buFont typeface="Apple Boy BTN" panose="020C0904040107040205" pitchFamily="34" charset="0"/>
              <a:buChar char="X"/>
            </a:pPr>
            <a:r>
              <a:rPr lang="en-GB" dirty="0">
                <a:latin typeface="Calibri" panose="020F0502020204030204" pitchFamily="34" charset="0"/>
                <a:ea typeface="Times New Roman" panose="02020603050405020304" pitchFamily="18" charset="0"/>
                <a:cs typeface="Calibri" panose="020F0502020204030204" pitchFamily="34" charset="0"/>
              </a:rPr>
              <a:t>commitments that have not been provided for as a liability in the accounts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pPr>
            <a:r>
              <a:rPr lang="en-GB" sz="2000" b="1" dirty="0">
                <a:latin typeface="Calibri" panose="020F0502020204030204" pitchFamily="34" charset="0"/>
                <a:ea typeface="Times New Roman" panose="02020603050405020304" pitchFamily="18" charset="0"/>
                <a:cs typeface="Calibri" panose="020F0502020204030204" pitchFamily="34" charset="0"/>
              </a:rPr>
              <a:t>Restricted funds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rPr>
              <a:t>Restricted funds fall outside the definition of reserves, but the nature and amount of such funds may impact on a charity’s reserves policy. </a:t>
            </a:r>
            <a:endParaRPr lang="en-GB" dirty="0"/>
          </a:p>
        </p:txBody>
      </p:sp>
      <p:sp>
        <p:nvSpPr>
          <p:cNvPr id="9" name="Slide Number Placeholder 2">
            <a:extLst>
              <a:ext uri="{FF2B5EF4-FFF2-40B4-BE49-F238E27FC236}">
                <a16:creationId xmlns:a16="http://schemas.microsoft.com/office/drawing/2014/main" id="{66E4725A-D7FD-EB1E-F9D9-B0F5EB591AD5}"/>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19</a:t>
            </a:fld>
            <a:endParaRPr lang="en-GB" sz="2000" dirty="0">
              <a:solidFill>
                <a:schemeClr val="tx1"/>
              </a:solidFill>
            </a:endParaRPr>
          </a:p>
        </p:txBody>
      </p:sp>
      <p:sp>
        <p:nvSpPr>
          <p:cNvPr id="5" name="Rectangle: Rounded Corners 4">
            <a:extLst>
              <a:ext uri="{FF2B5EF4-FFF2-40B4-BE49-F238E27FC236}">
                <a16:creationId xmlns:a16="http://schemas.microsoft.com/office/drawing/2014/main" id="{BC0C41E1-3C5F-F957-222A-E0759B3FB1A1}"/>
              </a:ext>
            </a:extLst>
          </p:cNvPr>
          <p:cNvSpPr/>
          <p:nvPr/>
        </p:nvSpPr>
        <p:spPr>
          <a:xfrm>
            <a:off x="491245" y="4066814"/>
            <a:ext cx="7671064" cy="388454"/>
          </a:xfrm>
          <a:prstGeom prst="roundRect">
            <a:avLst>
              <a:gd name="adj" fmla="val 22648"/>
            </a:avLst>
          </a:prstGeom>
          <a:noFill/>
          <a:ln w="76200">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61227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9C9E30-33AF-DD53-04DA-F2C386D672D0}"/>
              </a:ext>
            </a:extLst>
          </p:cNvPr>
          <p:cNvSpPr txBox="1"/>
          <p:nvPr/>
        </p:nvSpPr>
        <p:spPr>
          <a:xfrm>
            <a:off x="0" y="204778"/>
            <a:ext cx="9144000" cy="1015663"/>
          </a:xfrm>
          <a:prstGeom prst="rect">
            <a:avLst/>
          </a:prstGeom>
          <a:noFill/>
        </p:spPr>
        <p:txBody>
          <a:bodyPr wrap="square" rtlCol="0">
            <a:spAutoFit/>
          </a:bodyPr>
          <a:lstStyle/>
          <a:p>
            <a:pPr algn="ctr"/>
            <a:r>
              <a:rPr lang="en-GB" sz="6000" b="1" spc="300" dirty="0">
                <a:ln w="19050">
                  <a:solidFill>
                    <a:schemeClr val="accent6">
                      <a:lumMod val="75000"/>
                    </a:schemeClr>
                  </a:solidFill>
                </a:ln>
                <a:solidFill>
                  <a:srgbClr val="92D050"/>
                </a:solidFill>
                <a:latin typeface="Artane Elongated BT" panose="02080406040308020203" pitchFamily="18" charset="0"/>
              </a:rPr>
              <a:t>Reserves Policy !</a:t>
            </a:r>
          </a:p>
        </p:txBody>
      </p:sp>
      <p:sp>
        <p:nvSpPr>
          <p:cNvPr id="3" name="TextBox 2">
            <a:extLst>
              <a:ext uri="{FF2B5EF4-FFF2-40B4-BE49-F238E27FC236}">
                <a16:creationId xmlns:a16="http://schemas.microsoft.com/office/drawing/2014/main" id="{3603EC16-C028-88B0-002B-C3BCE5D8187E}"/>
              </a:ext>
            </a:extLst>
          </p:cNvPr>
          <p:cNvSpPr txBox="1"/>
          <p:nvPr/>
        </p:nvSpPr>
        <p:spPr>
          <a:xfrm>
            <a:off x="0" y="978115"/>
            <a:ext cx="9144000" cy="1107996"/>
          </a:xfrm>
          <a:prstGeom prst="rect">
            <a:avLst/>
          </a:prstGeom>
          <a:noFill/>
        </p:spPr>
        <p:txBody>
          <a:bodyPr wrap="square" rtlCol="0">
            <a:spAutoFit/>
          </a:bodyPr>
          <a:lstStyle/>
          <a:p>
            <a:pPr algn="ctr"/>
            <a:r>
              <a:rPr lang="en-GB" sz="6600" b="1" spc="300" dirty="0">
                <a:ln w="19050">
                  <a:solidFill>
                    <a:schemeClr val="accent6">
                      <a:lumMod val="75000"/>
                    </a:schemeClr>
                  </a:solidFill>
                </a:ln>
                <a:solidFill>
                  <a:srgbClr val="92D050"/>
                </a:solidFill>
                <a:latin typeface="Artane Elongated BT" panose="02080406040308020203" pitchFamily="18" charset="0"/>
              </a:rPr>
              <a:t>Where’s the Budget ?</a:t>
            </a:r>
          </a:p>
        </p:txBody>
      </p:sp>
      <p:sp>
        <p:nvSpPr>
          <p:cNvPr id="17" name="TextBox 16">
            <a:extLst>
              <a:ext uri="{FF2B5EF4-FFF2-40B4-BE49-F238E27FC236}">
                <a16:creationId xmlns:a16="http://schemas.microsoft.com/office/drawing/2014/main" id="{8F2928CF-0808-990A-E238-4466A53F1793}"/>
              </a:ext>
            </a:extLst>
          </p:cNvPr>
          <p:cNvSpPr txBox="1"/>
          <p:nvPr/>
        </p:nvSpPr>
        <p:spPr>
          <a:xfrm>
            <a:off x="1373508" y="1469358"/>
            <a:ext cx="6809363" cy="4570482"/>
          </a:xfrm>
          <a:prstGeom prst="rect">
            <a:avLst/>
          </a:prstGeom>
          <a:noFill/>
        </p:spPr>
        <p:txBody>
          <a:bodyPr wrap="square" rtlCol="0">
            <a:spAutoFit/>
          </a:bodyPr>
          <a:lstStyle/>
          <a:p>
            <a:pPr>
              <a:spcBef>
                <a:spcPts val="1800"/>
              </a:spcBef>
            </a:pPr>
            <a:r>
              <a:rPr lang="en-GB" sz="3600" b="1" spc="300" dirty="0">
                <a:ln w="19050">
                  <a:solidFill>
                    <a:schemeClr val="accent6">
                      <a:lumMod val="75000"/>
                    </a:schemeClr>
                  </a:solidFill>
                </a:ln>
                <a:solidFill>
                  <a:srgbClr val="92D050"/>
                </a:solidFill>
              </a:rPr>
              <a:t> </a:t>
            </a:r>
          </a:p>
          <a:p>
            <a:pPr marL="622284" indent="-622284">
              <a:spcBef>
                <a:spcPts val="1800"/>
              </a:spcBef>
              <a:buFont typeface="+mj-lt"/>
              <a:buAutoNum type="arabicParenR"/>
            </a:pPr>
            <a:r>
              <a:rPr lang="en-GB" sz="3200" dirty="0"/>
              <a:t>What are “Reserves” </a:t>
            </a:r>
            <a:r>
              <a:rPr lang="en-GB" sz="3600" b="1" spc="300" dirty="0">
                <a:ln w="19050">
                  <a:solidFill>
                    <a:schemeClr val="accent6">
                      <a:lumMod val="75000"/>
                    </a:schemeClr>
                  </a:solidFill>
                </a:ln>
                <a:solidFill>
                  <a:srgbClr val="92D050"/>
                </a:solidFill>
              </a:rPr>
              <a:t>?</a:t>
            </a:r>
            <a:r>
              <a:rPr lang="en-GB" sz="3200" dirty="0"/>
              <a:t> </a:t>
            </a:r>
          </a:p>
          <a:p>
            <a:pPr marL="622284" indent="-622284">
              <a:spcBef>
                <a:spcPts val="1800"/>
              </a:spcBef>
              <a:buFont typeface="+mj-lt"/>
              <a:buAutoNum type="arabicParenR"/>
            </a:pPr>
            <a:r>
              <a:rPr lang="en-GB" sz="3200" dirty="0"/>
              <a:t>Why </a:t>
            </a:r>
            <a:r>
              <a:rPr lang="en-GB" sz="3200" b="1" u="sng" dirty="0"/>
              <a:t>must</a:t>
            </a:r>
            <a:r>
              <a:rPr lang="en-GB" sz="3200" dirty="0"/>
              <a:t> charities have  a policy </a:t>
            </a:r>
            <a:r>
              <a:rPr lang="en-GB" sz="3600" b="1" spc="300" dirty="0">
                <a:ln w="19050">
                  <a:solidFill>
                    <a:schemeClr val="accent6">
                      <a:lumMod val="75000"/>
                    </a:schemeClr>
                  </a:solidFill>
                </a:ln>
                <a:solidFill>
                  <a:srgbClr val="92D050"/>
                </a:solidFill>
              </a:rPr>
              <a:t>?</a:t>
            </a:r>
          </a:p>
          <a:p>
            <a:pPr marL="622284" indent="-622284">
              <a:spcBef>
                <a:spcPts val="1800"/>
              </a:spcBef>
              <a:buFont typeface="+mj-lt"/>
              <a:buAutoNum type="arabicParenR"/>
            </a:pPr>
            <a:r>
              <a:rPr lang="en-GB" sz="3200" dirty="0"/>
              <a:t>What does the policy have to say </a:t>
            </a:r>
            <a:r>
              <a:rPr lang="en-GB" sz="3600" b="1" spc="300" dirty="0">
                <a:ln w="19050">
                  <a:solidFill>
                    <a:schemeClr val="accent6">
                      <a:lumMod val="75000"/>
                    </a:schemeClr>
                  </a:solidFill>
                </a:ln>
                <a:solidFill>
                  <a:srgbClr val="92D050"/>
                </a:solidFill>
              </a:rPr>
              <a:t>?</a:t>
            </a:r>
          </a:p>
          <a:p>
            <a:pPr marL="622284" indent="-622284">
              <a:spcBef>
                <a:spcPts val="1800"/>
              </a:spcBef>
              <a:buFont typeface="+mj-lt"/>
              <a:buAutoNum type="arabicParenR"/>
            </a:pPr>
            <a:r>
              <a:rPr lang="en-GB" sz="3200" dirty="0"/>
              <a:t>What’s the problem </a:t>
            </a:r>
            <a:r>
              <a:rPr lang="en-GB" sz="3600" b="1" spc="300" dirty="0">
                <a:ln w="19050">
                  <a:solidFill>
                    <a:schemeClr val="accent6">
                      <a:lumMod val="75000"/>
                    </a:schemeClr>
                  </a:solidFill>
                </a:ln>
                <a:solidFill>
                  <a:srgbClr val="92D050"/>
                </a:solidFill>
              </a:rPr>
              <a:t>?</a:t>
            </a:r>
          </a:p>
          <a:p>
            <a:pPr marL="622284" indent="-622284">
              <a:spcBef>
                <a:spcPts val="1800"/>
              </a:spcBef>
              <a:buFont typeface="+mj-lt"/>
              <a:buAutoNum type="arabicParenR"/>
            </a:pPr>
            <a:r>
              <a:rPr lang="en-GB" sz="3200" dirty="0"/>
              <a:t>What’s the solution </a:t>
            </a:r>
            <a:r>
              <a:rPr lang="en-GB" sz="3600" b="1" spc="300" dirty="0">
                <a:ln w="19050">
                  <a:solidFill>
                    <a:schemeClr val="accent6">
                      <a:lumMod val="75000"/>
                    </a:schemeClr>
                  </a:solidFill>
                </a:ln>
                <a:solidFill>
                  <a:srgbClr val="92D050"/>
                </a:solidFill>
              </a:rPr>
              <a:t>?</a:t>
            </a:r>
          </a:p>
        </p:txBody>
      </p:sp>
      <p:sp>
        <p:nvSpPr>
          <p:cNvPr id="6" name="Slide Number Placeholder 2">
            <a:extLst>
              <a:ext uri="{FF2B5EF4-FFF2-40B4-BE49-F238E27FC236}">
                <a16:creationId xmlns:a16="http://schemas.microsoft.com/office/drawing/2014/main" id="{ACC8482E-A146-FC3D-109D-E4D477BB3E2C}"/>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2</a:t>
            </a:fld>
            <a:endParaRPr lang="en-GB" sz="2000" dirty="0">
              <a:solidFill>
                <a:schemeClr val="tx1"/>
              </a:solidFill>
            </a:endParaRPr>
          </a:p>
        </p:txBody>
      </p:sp>
    </p:spTree>
    <p:extLst>
      <p:ext uri="{BB962C8B-B14F-4D97-AF65-F5344CB8AC3E}">
        <p14:creationId xmlns:p14="http://schemas.microsoft.com/office/powerpoint/2010/main" val="354729448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pic>
        <p:nvPicPr>
          <p:cNvPr id="8" name="Picture 7" descr="A green neon lights on a black background&#10;&#10;Description automatically generated">
            <a:extLst>
              <a:ext uri="{FF2B5EF4-FFF2-40B4-BE49-F238E27FC236}">
                <a16:creationId xmlns:a16="http://schemas.microsoft.com/office/drawing/2014/main" id="{9CDA5E9A-2F73-91F2-FC27-9A29068A4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616" y="1030037"/>
            <a:ext cx="5318768" cy="992837"/>
          </a:xfrm>
          <a:prstGeom prst="rect">
            <a:avLst/>
          </a:prstGeom>
        </p:spPr>
      </p:pic>
      <p:sp>
        <p:nvSpPr>
          <p:cNvPr id="7" name="TextBox 6">
            <a:extLst>
              <a:ext uri="{FF2B5EF4-FFF2-40B4-BE49-F238E27FC236}">
                <a16:creationId xmlns:a16="http://schemas.microsoft.com/office/drawing/2014/main" id="{29697FCC-0D1F-9895-C03A-1C6E0BFA5F71}"/>
              </a:ext>
            </a:extLst>
          </p:cNvPr>
          <p:cNvSpPr txBox="1"/>
          <p:nvPr/>
        </p:nvSpPr>
        <p:spPr>
          <a:xfrm>
            <a:off x="1167320" y="2305457"/>
            <a:ext cx="6809363" cy="3000821"/>
          </a:xfrm>
          <a:prstGeom prst="rect">
            <a:avLst/>
          </a:prstGeom>
          <a:noFill/>
        </p:spPr>
        <p:txBody>
          <a:bodyPr wrap="square" rtlCol="0">
            <a:spAutoFit/>
          </a:bodyPr>
          <a:lstStyle/>
          <a:p>
            <a:pPr marL="622284" indent="-622284">
              <a:spcBef>
                <a:spcPts val="1800"/>
              </a:spcBef>
              <a:buFont typeface="+mj-lt"/>
              <a:buAutoNum type="arabicParenR"/>
            </a:pPr>
            <a:r>
              <a:rPr lang="en-GB" sz="3200" dirty="0"/>
              <a:t>What are “Reserves” </a:t>
            </a:r>
            <a:r>
              <a:rPr lang="en-GB" sz="3600" b="1" dirty="0"/>
              <a:t>?</a:t>
            </a:r>
          </a:p>
          <a:p>
            <a:pPr marL="622284" indent="-622284">
              <a:spcBef>
                <a:spcPts val="1800"/>
              </a:spcBef>
              <a:buFont typeface="+mj-lt"/>
              <a:buAutoNum type="arabicParenR"/>
            </a:pPr>
            <a:r>
              <a:rPr lang="en-GB" sz="3200" dirty="0"/>
              <a:t>Why </a:t>
            </a:r>
            <a:r>
              <a:rPr lang="en-GB" sz="3200" b="1" u="sng" dirty="0"/>
              <a:t>must</a:t>
            </a:r>
            <a:r>
              <a:rPr lang="en-GB" sz="3200" dirty="0"/>
              <a:t> charities have a policy </a:t>
            </a:r>
            <a:r>
              <a:rPr lang="en-GB" sz="3600" b="1" dirty="0"/>
              <a:t>?</a:t>
            </a:r>
          </a:p>
          <a:p>
            <a:pPr marL="622284" indent="-622284">
              <a:spcBef>
                <a:spcPts val="1800"/>
              </a:spcBef>
              <a:buFont typeface="+mj-lt"/>
              <a:buAutoNum type="arabicParenR"/>
            </a:pPr>
            <a:r>
              <a:rPr lang="en-GB" sz="3200" dirty="0"/>
              <a:t>What does the policy have to say </a:t>
            </a:r>
            <a:r>
              <a:rPr lang="en-GB" sz="3600" b="1" dirty="0"/>
              <a:t>?</a:t>
            </a:r>
          </a:p>
          <a:p>
            <a:pPr marL="622284" indent="-622284">
              <a:spcBef>
                <a:spcPts val="1800"/>
              </a:spcBef>
              <a:buFont typeface="+mj-lt"/>
              <a:buAutoNum type="arabicParenR"/>
            </a:pPr>
            <a:r>
              <a:rPr lang="en-GB" sz="3200" b="1" dirty="0"/>
              <a:t>What’s the problem </a:t>
            </a:r>
            <a:r>
              <a:rPr lang="en-GB" sz="3600" b="1" dirty="0"/>
              <a:t>?</a:t>
            </a:r>
          </a:p>
        </p:txBody>
      </p:sp>
      <p:sp>
        <p:nvSpPr>
          <p:cNvPr id="4" name="Slide Number Placeholder 2">
            <a:extLst>
              <a:ext uri="{FF2B5EF4-FFF2-40B4-BE49-F238E27FC236}">
                <a16:creationId xmlns:a16="http://schemas.microsoft.com/office/drawing/2014/main" id="{F6175224-297B-B81D-DA71-71DBE73AC2D2}"/>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20</a:t>
            </a:fld>
            <a:endParaRPr lang="en-GB" sz="2000" dirty="0">
              <a:solidFill>
                <a:schemeClr val="tx1"/>
              </a:solidFill>
            </a:endParaRPr>
          </a:p>
        </p:txBody>
      </p:sp>
    </p:spTree>
    <p:extLst>
      <p:ext uri="{BB962C8B-B14F-4D97-AF65-F5344CB8AC3E}">
        <p14:creationId xmlns:p14="http://schemas.microsoft.com/office/powerpoint/2010/main" val="157476657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F15C4B2-5245-69EA-F55F-621671FA2672}"/>
              </a:ext>
            </a:extLst>
          </p:cNvPr>
          <p:cNvSpPr>
            <a:spLocks noGrp="1"/>
          </p:cNvSpPr>
          <p:nvPr>
            <p:ph type="subTitle" idx="1"/>
          </p:nvPr>
        </p:nvSpPr>
        <p:spPr>
          <a:xfrm>
            <a:off x="273520" y="1971571"/>
            <a:ext cx="5650627" cy="4592905"/>
          </a:xfrm>
        </p:spPr>
        <p:txBody>
          <a:bodyPr>
            <a:noAutofit/>
          </a:bodyPr>
          <a:lstStyle/>
          <a:p>
            <a:pPr algn="l"/>
            <a:r>
              <a:rPr lang="en-US" i="1" dirty="0"/>
              <a:t>'I don't know what you mean by “</a:t>
            </a:r>
            <a:r>
              <a:rPr lang="en-US" b="1" i="1" dirty="0"/>
              <a:t>reserves</a:t>
            </a:r>
            <a:r>
              <a:rPr lang="en-US" i="1" dirty="0"/>
              <a:t>",’</a:t>
            </a:r>
            <a:r>
              <a:rPr lang="en-US" dirty="0"/>
              <a:t>   Alice said. </a:t>
            </a:r>
          </a:p>
          <a:p>
            <a:pPr algn="l"/>
            <a:r>
              <a:rPr lang="en-US" dirty="0" err="1"/>
              <a:t>Humpty</a:t>
            </a:r>
            <a:r>
              <a:rPr lang="en-US" dirty="0"/>
              <a:t> Dumpty smiled contemptuously. </a:t>
            </a:r>
            <a:br>
              <a:rPr lang="en-US" dirty="0"/>
            </a:br>
            <a:r>
              <a:rPr lang="en-US" i="1" dirty="0"/>
              <a:t>'Of course you don't — till I tell you.   </a:t>
            </a:r>
            <a:br>
              <a:rPr lang="en-US" i="1" dirty="0"/>
            </a:br>
            <a:r>
              <a:rPr lang="en-US" i="1" dirty="0"/>
              <a:t>I meant "there's a nice knock-down argument for you!"'</a:t>
            </a:r>
            <a:r>
              <a:rPr lang="en-US" dirty="0"/>
              <a:t> </a:t>
            </a:r>
          </a:p>
          <a:p>
            <a:pPr algn="l"/>
            <a:r>
              <a:rPr lang="en-US" i="1" dirty="0"/>
              <a:t>'But “</a:t>
            </a:r>
            <a:r>
              <a:rPr lang="en-US" b="1" i="1" dirty="0"/>
              <a:t>reserves</a:t>
            </a:r>
            <a:r>
              <a:rPr lang="en-US" i="1" dirty="0"/>
              <a:t>" doesn't mean "a nice knock-down argument",'</a:t>
            </a:r>
            <a:r>
              <a:rPr lang="en-US" dirty="0"/>
              <a:t> Alice objected. </a:t>
            </a:r>
          </a:p>
          <a:p>
            <a:pPr algn="l"/>
            <a:r>
              <a:rPr lang="en-US" b="1" i="1" dirty="0"/>
              <a:t>'When I use a word,'</a:t>
            </a:r>
            <a:r>
              <a:rPr lang="en-US" b="1" dirty="0"/>
              <a:t> </a:t>
            </a:r>
            <a:r>
              <a:rPr lang="en-US" dirty="0" err="1"/>
              <a:t>Humpty</a:t>
            </a:r>
            <a:r>
              <a:rPr lang="en-US" dirty="0"/>
              <a:t> Dumpty said, in rather a scornful tone,</a:t>
            </a:r>
            <a:r>
              <a:rPr lang="en-US" b="1" dirty="0"/>
              <a:t> </a:t>
            </a:r>
            <a:r>
              <a:rPr lang="en-US" b="1" i="1" dirty="0"/>
              <a:t>'it means just what I choose it to mean — neither more nor less.'</a:t>
            </a:r>
            <a:r>
              <a:rPr lang="en-US" b="1" dirty="0"/>
              <a:t> </a:t>
            </a:r>
          </a:p>
          <a:p>
            <a:pPr>
              <a:spcBef>
                <a:spcPts val="3000"/>
              </a:spcBef>
            </a:pPr>
            <a:endParaRPr lang="en-GB" dirty="0"/>
          </a:p>
        </p:txBody>
      </p:sp>
      <p:sp>
        <p:nvSpPr>
          <p:cNvPr id="7" name="Slide Number Placeholder 2">
            <a:extLst>
              <a:ext uri="{FF2B5EF4-FFF2-40B4-BE49-F238E27FC236}">
                <a16:creationId xmlns:a16="http://schemas.microsoft.com/office/drawing/2014/main" id="{98641247-AFA1-F9E1-2D30-434B7ED99D4E}"/>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21</a:t>
            </a:fld>
            <a:endParaRPr lang="en-GB" sz="2000" dirty="0">
              <a:solidFill>
                <a:schemeClr val="tx1"/>
              </a:solidFill>
            </a:endParaRPr>
          </a:p>
        </p:txBody>
      </p:sp>
      <p:pic>
        <p:nvPicPr>
          <p:cNvPr id="8" name="Picture 7">
            <a:extLst>
              <a:ext uri="{FF2B5EF4-FFF2-40B4-BE49-F238E27FC236}">
                <a16:creationId xmlns:a16="http://schemas.microsoft.com/office/drawing/2014/main" id="{ED2F17A8-01BF-EA10-E6BC-8AF3CBEF4C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6808" y="1818570"/>
            <a:ext cx="2823679" cy="3997627"/>
          </a:xfrm>
          <a:prstGeom prst="rect">
            <a:avLst/>
          </a:prstGeom>
        </p:spPr>
      </p:pic>
      <p:sp>
        <p:nvSpPr>
          <p:cNvPr id="10" name="TextBox 9">
            <a:extLst>
              <a:ext uri="{FF2B5EF4-FFF2-40B4-BE49-F238E27FC236}">
                <a16:creationId xmlns:a16="http://schemas.microsoft.com/office/drawing/2014/main" id="{EA3743B3-3958-4304-E410-88796FA01317}"/>
              </a:ext>
            </a:extLst>
          </p:cNvPr>
          <p:cNvSpPr txBox="1"/>
          <p:nvPr/>
        </p:nvSpPr>
        <p:spPr>
          <a:xfrm>
            <a:off x="5" y="1158969"/>
            <a:ext cx="5996155" cy="707886"/>
          </a:xfrm>
          <a:prstGeom prst="rect">
            <a:avLst/>
          </a:prstGeom>
          <a:noFill/>
        </p:spPr>
        <p:txBody>
          <a:bodyPr wrap="square">
            <a:spAutoFit/>
          </a:bodyPr>
          <a:lstStyle/>
          <a:p>
            <a:pPr algn="ctr">
              <a:spcBef>
                <a:spcPts val="3000"/>
              </a:spcBef>
            </a:pPr>
            <a:r>
              <a:rPr lang="en-GB" sz="4000" b="1" dirty="0"/>
              <a:t>“Reserves” =</a:t>
            </a:r>
          </a:p>
        </p:txBody>
      </p:sp>
      <p:sp>
        <p:nvSpPr>
          <p:cNvPr id="3" name="TextBox 2">
            <a:extLst>
              <a:ext uri="{FF2B5EF4-FFF2-40B4-BE49-F238E27FC236}">
                <a16:creationId xmlns:a16="http://schemas.microsoft.com/office/drawing/2014/main" id="{967872BC-2E65-98F9-D87C-B9321B6461B5}"/>
              </a:ext>
            </a:extLst>
          </p:cNvPr>
          <p:cNvSpPr txBox="1"/>
          <p:nvPr/>
        </p:nvSpPr>
        <p:spPr>
          <a:xfrm>
            <a:off x="6046808" y="5816200"/>
            <a:ext cx="2823679" cy="646331"/>
          </a:xfrm>
          <a:prstGeom prst="rect">
            <a:avLst/>
          </a:prstGeom>
          <a:noFill/>
        </p:spPr>
        <p:txBody>
          <a:bodyPr wrap="square" rtlCol="0">
            <a:spAutoFit/>
          </a:bodyPr>
          <a:lstStyle/>
          <a:p>
            <a:pPr algn="ctr"/>
            <a:r>
              <a:rPr lang="en-GB" i="1" dirty="0"/>
              <a:t>With apologies (and thanks) to Lewis Carroll</a:t>
            </a:r>
          </a:p>
        </p:txBody>
      </p:sp>
      <p:sp>
        <p:nvSpPr>
          <p:cNvPr id="5" name="TextBox 4">
            <a:extLst>
              <a:ext uri="{FF2B5EF4-FFF2-40B4-BE49-F238E27FC236}">
                <a16:creationId xmlns:a16="http://schemas.microsoft.com/office/drawing/2014/main" id="{48509077-9A42-F937-E479-7564AD924878}"/>
              </a:ext>
            </a:extLst>
          </p:cNvPr>
          <p:cNvSpPr txBox="1"/>
          <p:nvPr/>
        </p:nvSpPr>
        <p:spPr>
          <a:xfrm>
            <a:off x="0" y="5"/>
            <a:ext cx="9144000" cy="1015663"/>
          </a:xfrm>
          <a:prstGeom prst="rect">
            <a:avLst/>
          </a:prstGeom>
          <a:noFill/>
        </p:spPr>
        <p:txBody>
          <a:bodyPr wrap="square" rtlCol="0">
            <a:spAutoFit/>
          </a:bodyPr>
          <a:lstStyle/>
          <a:p>
            <a:pPr algn="ctr"/>
            <a:r>
              <a:rPr lang="en-GB" sz="6000" b="1" spc="300" dirty="0">
                <a:ln w="19050">
                  <a:solidFill>
                    <a:schemeClr val="accent6">
                      <a:lumMod val="75000"/>
                    </a:schemeClr>
                  </a:solidFill>
                </a:ln>
                <a:solidFill>
                  <a:srgbClr val="92D050"/>
                </a:solidFill>
                <a:latin typeface="Artane Elongated BT" panose="02080406040308020203" pitchFamily="18" charset="0"/>
              </a:rPr>
              <a:t>What’s the Problem ?</a:t>
            </a:r>
          </a:p>
        </p:txBody>
      </p:sp>
    </p:spTree>
    <p:extLst>
      <p:ext uri="{BB962C8B-B14F-4D97-AF65-F5344CB8AC3E}">
        <p14:creationId xmlns:p14="http://schemas.microsoft.com/office/powerpoint/2010/main" val="19288794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3E492F-661D-352D-F818-E725772FA9E1}"/>
              </a:ext>
            </a:extLst>
          </p:cNvPr>
          <p:cNvGrpSpPr/>
          <p:nvPr/>
        </p:nvGrpSpPr>
        <p:grpSpPr>
          <a:xfrm>
            <a:off x="0" y="1277626"/>
            <a:ext cx="9144000" cy="2536711"/>
            <a:chOff x="0" y="1277626"/>
            <a:chExt cx="9144000" cy="2536711"/>
          </a:xfrm>
        </p:grpSpPr>
        <p:pic>
          <p:nvPicPr>
            <p:cNvPr id="14" name="Picture 13" descr="A pixelated image of a triangle with blue dots&#10;&#10;Description automatically generated">
              <a:extLst>
                <a:ext uri="{FF2B5EF4-FFF2-40B4-BE49-F238E27FC236}">
                  <a16:creationId xmlns:a16="http://schemas.microsoft.com/office/drawing/2014/main" id="{99A9CDC3-3DD5-4497-D4C8-96FB733E1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20" y="1517010"/>
              <a:ext cx="5400000" cy="1481707"/>
            </a:xfrm>
            <a:prstGeom prst="rect">
              <a:avLst/>
            </a:prstGeom>
          </p:spPr>
        </p:pic>
        <p:grpSp>
          <p:nvGrpSpPr>
            <p:cNvPr id="16" name="Group 15">
              <a:extLst>
                <a:ext uri="{FF2B5EF4-FFF2-40B4-BE49-F238E27FC236}">
                  <a16:creationId xmlns:a16="http://schemas.microsoft.com/office/drawing/2014/main" id="{CBC33943-5B52-6C30-4FF3-FD0994E90995}"/>
                </a:ext>
              </a:extLst>
            </p:cNvPr>
            <p:cNvGrpSpPr>
              <a:grpSpLocks noChangeAspect="1"/>
            </p:cNvGrpSpPr>
            <p:nvPr/>
          </p:nvGrpSpPr>
          <p:grpSpPr>
            <a:xfrm>
              <a:off x="6857999" y="1277626"/>
              <a:ext cx="1971764" cy="1620001"/>
              <a:chOff x="6703621" y="2002558"/>
              <a:chExt cx="2170365" cy="1836850"/>
            </a:xfrm>
          </p:grpSpPr>
          <p:pic>
            <p:nvPicPr>
              <p:cNvPr id="17" name="Picture 16">
                <a:extLst>
                  <a:ext uri="{FF2B5EF4-FFF2-40B4-BE49-F238E27FC236}">
                    <a16:creationId xmlns:a16="http://schemas.microsoft.com/office/drawing/2014/main" id="{F41DBD9B-FF93-CBE5-056F-9BE07CB50E3A}"/>
                  </a:ext>
                </a:extLst>
              </p:cNvPr>
              <p:cNvPicPr>
                <a:picLocks noChangeAspect="1"/>
              </p:cNvPicPr>
              <p:nvPr/>
            </p:nvPicPr>
            <p:blipFill>
              <a:blip r:embed="rId4"/>
              <a:stretch>
                <a:fillRect/>
              </a:stretch>
            </p:blipFill>
            <p:spPr>
              <a:xfrm>
                <a:off x="6703621" y="2002558"/>
                <a:ext cx="1257995" cy="1836850"/>
              </a:xfrm>
              <a:prstGeom prst="rect">
                <a:avLst/>
              </a:prstGeom>
              <a:ln w="12700">
                <a:solidFill>
                  <a:schemeClr val="tx1"/>
                </a:solidFill>
              </a:ln>
            </p:spPr>
          </p:pic>
          <p:sp>
            <p:nvSpPr>
              <p:cNvPr id="18" name="TextBox 17">
                <a:extLst>
                  <a:ext uri="{FF2B5EF4-FFF2-40B4-BE49-F238E27FC236}">
                    <a16:creationId xmlns:a16="http://schemas.microsoft.com/office/drawing/2014/main" id="{102D8107-0DD8-4231-84A8-373FC16565F7}"/>
                  </a:ext>
                </a:extLst>
              </p:cNvPr>
              <p:cNvSpPr txBox="1"/>
              <p:nvPr/>
            </p:nvSpPr>
            <p:spPr>
              <a:xfrm>
                <a:off x="7961616" y="2751117"/>
                <a:ext cx="912370" cy="732847"/>
              </a:xfrm>
              <a:prstGeom prst="rect">
                <a:avLst/>
              </a:prstGeom>
              <a:noFill/>
            </p:spPr>
            <p:txBody>
              <a:bodyPr wrap="square" rtlCol="0">
                <a:spAutoFit/>
              </a:bodyPr>
              <a:lstStyle/>
              <a:p>
                <a:pPr algn="ctr"/>
                <a:r>
                  <a:rPr lang="en-GB" b="1" dirty="0"/>
                  <a:t>400+</a:t>
                </a:r>
                <a:br>
                  <a:rPr lang="en-GB" b="1" dirty="0"/>
                </a:br>
                <a:r>
                  <a:rPr lang="en-GB" b="1" dirty="0"/>
                  <a:t>Pages!</a:t>
                </a:r>
              </a:p>
            </p:txBody>
          </p:sp>
        </p:grpSp>
        <p:sp>
          <p:nvSpPr>
            <p:cNvPr id="22" name="TextBox 21">
              <a:extLst>
                <a:ext uri="{FF2B5EF4-FFF2-40B4-BE49-F238E27FC236}">
                  <a16:creationId xmlns:a16="http://schemas.microsoft.com/office/drawing/2014/main" id="{3DC29D9B-E2FC-CD71-F8C8-C4B818CA50FF}"/>
                </a:ext>
              </a:extLst>
            </p:cNvPr>
            <p:cNvSpPr txBox="1"/>
            <p:nvPr/>
          </p:nvSpPr>
          <p:spPr>
            <a:xfrm>
              <a:off x="0" y="3168006"/>
              <a:ext cx="9144000" cy="646331"/>
            </a:xfrm>
            <a:prstGeom prst="rect">
              <a:avLst/>
            </a:prstGeom>
            <a:noFill/>
          </p:spPr>
          <p:txBody>
            <a:bodyPr wrap="square" rtlCol="0">
              <a:spAutoFit/>
            </a:bodyPr>
            <a:lstStyle/>
            <a:p>
              <a:pPr algn="ctr"/>
              <a:r>
                <a:rPr lang="en-GB" dirty="0"/>
                <a:t>The commercial sector is “in the business” of utilising its financial resources to </a:t>
              </a:r>
              <a:br>
                <a:rPr lang="en-GB" dirty="0"/>
              </a:br>
              <a:r>
                <a:rPr lang="en-GB" dirty="0"/>
                <a:t>accumulate even more financial resources for the benefit of its investors and shareholders.</a:t>
              </a:r>
            </a:p>
          </p:txBody>
        </p:sp>
      </p:grpSp>
      <p:sp>
        <p:nvSpPr>
          <p:cNvPr id="24" name="TextBox 23">
            <a:extLst>
              <a:ext uri="{FF2B5EF4-FFF2-40B4-BE49-F238E27FC236}">
                <a16:creationId xmlns:a16="http://schemas.microsoft.com/office/drawing/2014/main" id="{43E7023E-9058-1A2B-D2AA-594FAC7ED9CC}"/>
              </a:ext>
            </a:extLst>
          </p:cNvPr>
          <p:cNvSpPr txBox="1"/>
          <p:nvPr/>
        </p:nvSpPr>
        <p:spPr>
          <a:xfrm>
            <a:off x="0" y="5"/>
            <a:ext cx="9144000" cy="1015663"/>
          </a:xfrm>
          <a:prstGeom prst="rect">
            <a:avLst/>
          </a:prstGeom>
          <a:noFill/>
        </p:spPr>
        <p:txBody>
          <a:bodyPr wrap="square" rtlCol="0">
            <a:spAutoFit/>
          </a:bodyPr>
          <a:lstStyle/>
          <a:p>
            <a:pPr algn="ctr"/>
            <a:r>
              <a:rPr lang="en-GB" sz="6000" b="1" spc="300" dirty="0">
                <a:ln w="19050">
                  <a:solidFill>
                    <a:schemeClr val="accent6">
                      <a:lumMod val="75000"/>
                    </a:schemeClr>
                  </a:solidFill>
                </a:ln>
                <a:solidFill>
                  <a:srgbClr val="92D050"/>
                </a:solidFill>
                <a:latin typeface="Artane Elongated BT" panose="02080406040308020203" pitchFamily="18" charset="0"/>
              </a:rPr>
              <a:t>What’s the Problem ?</a:t>
            </a:r>
          </a:p>
        </p:txBody>
      </p:sp>
      <p:grpSp>
        <p:nvGrpSpPr>
          <p:cNvPr id="7" name="Group 6">
            <a:extLst>
              <a:ext uri="{FF2B5EF4-FFF2-40B4-BE49-F238E27FC236}">
                <a16:creationId xmlns:a16="http://schemas.microsoft.com/office/drawing/2014/main" id="{B0B219EB-A130-C105-3E20-9BE9474D0814}"/>
              </a:ext>
            </a:extLst>
          </p:cNvPr>
          <p:cNvGrpSpPr/>
          <p:nvPr/>
        </p:nvGrpSpPr>
        <p:grpSpPr>
          <a:xfrm>
            <a:off x="0" y="3888006"/>
            <a:ext cx="9144000" cy="2542358"/>
            <a:chOff x="0" y="3888006"/>
            <a:chExt cx="9144000" cy="2542358"/>
          </a:xfrm>
        </p:grpSpPr>
        <p:pic>
          <p:nvPicPr>
            <p:cNvPr id="15" name="Picture 14" descr="A blue and black text&#10;&#10;Description automatically generated with medium confidence">
              <a:extLst>
                <a:ext uri="{FF2B5EF4-FFF2-40B4-BE49-F238E27FC236}">
                  <a16:creationId xmlns:a16="http://schemas.microsoft.com/office/drawing/2014/main" id="{5522C439-0B2B-7307-1770-0F838A48B0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720" y="4829825"/>
              <a:ext cx="5400000" cy="1576353"/>
            </a:xfrm>
            <a:prstGeom prst="rect">
              <a:avLst/>
            </a:prstGeom>
          </p:spPr>
        </p:pic>
        <p:grpSp>
          <p:nvGrpSpPr>
            <p:cNvPr id="19" name="Group 18">
              <a:extLst>
                <a:ext uri="{FF2B5EF4-FFF2-40B4-BE49-F238E27FC236}">
                  <a16:creationId xmlns:a16="http://schemas.microsoft.com/office/drawing/2014/main" id="{30DDC059-B279-19B0-86AC-03C83E732052}"/>
                </a:ext>
              </a:extLst>
            </p:cNvPr>
            <p:cNvGrpSpPr/>
            <p:nvPr/>
          </p:nvGrpSpPr>
          <p:grpSpPr>
            <a:xfrm>
              <a:off x="6858004" y="4810364"/>
              <a:ext cx="2042159" cy="1620000"/>
              <a:chOff x="6522599" y="4120554"/>
              <a:chExt cx="2377560" cy="1905370"/>
            </a:xfrm>
          </p:grpSpPr>
          <p:pic>
            <p:nvPicPr>
              <p:cNvPr id="20" name="Picture 19">
                <a:extLst>
                  <a:ext uri="{FF2B5EF4-FFF2-40B4-BE49-F238E27FC236}">
                    <a16:creationId xmlns:a16="http://schemas.microsoft.com/office/drawing/2014/main" id="{6A2BA22B-D128-CEE7-353C-E7ACFE176A91}"/>
                  </a:ext>
                </a:extLst>
              </p:cNvPr>
              <p:cNvPicPr>
                <a:picLocks noChangeAspect="1"/>
              </p:cNvPicPr>
              <p:nvPr/>
            </p:nvPicPr>
            <p:blipFill>
              <a:blip r:embed="rId6"/>
              <a:stretch>
                <a:fillRect/>
              </a:stretch>
            </p:blipFill>
            <p:spPr>
              <a:xfrm>
                <a:off x="6522599" y="4120554"/>
                <a:ext cx="1340111" cy="1905370"/>
              </a:xfrm>
              <a:prstGeom prst="rect">
                <a:avLst/>
              </a:prstGeom>
              <a:ln w="12700">
                <a:solidFill>
                  <a:schemeClr val="tx1"/>
                </a:solidFill>
              </a:ln>
            </p:spPr>
          </p:pic>
          <p:sp>
            <p:nvSpPr>
              <p:cNvPr id="21" name="TextBox 20">
                <a:extLst>
                  <a:ext uri="{FF2B5EF4-FFF2-40B4-BE49-F238E27FC236}">
                    <a16:creationId xmlns:a16="http://schemas.microsoft.com/office/drawing/2014/main" id="{58815C78-C71B-AFD7-BED5-14F9DC842C4C}"/>
                  </a:ext>
                </a:extLst>
              </p:cNvPr>
              <p:cNvSpPr txBox="1"/>
              <p:nvPr/>
            </p:nvSpPr>
            <p:spPr>
              <a:xfrm>
                <a:off x="7862711" y="4712238"/>
                <a:ext cx="1037448" cy="760185"/>
              </a:xfrm>
              <a:prstGeom prst="rect">
                <a:avLst/>
              </a:prstGeom>
              <a:noFill/>
            </p:spPr>
            <p:txBody>
              <a:bodyPr wrap="square" rtlCol="0">
                <a:spAutoFit/>
              </a:bodyPr>
              <a:lstStyle/>
              <a:p>
                <a:pPr algn="ctr"/>
                <a:r>
                  <a:rPr lang="en-GB" b="1" dirty="0"/>
                  <a:t>200+</a:t>
                </a:r>
                <a:br>
                  <a:rPr lang="en-GB" b="1" dirty="0"/>
                </a:br>
                <a:r>
                  <a:rPr lang="en-GB" b="1" dirty="0"/>
                  <a:t>Pages !</a:t>
                </a:r>
              </a:p>
            </p:txBody>
          </p:sp>
        </p:grpSp>
        <p:sp>
          <p:nvSpPr>
            <p:cNvPr id="2" name="TextBox 1">
              <a:extLst>
                <a:ext uri="{FF2B5EF4-FFF2-40B4-BE49-F238E27FC236}">
                  <a16:creationId xmlns:a16="http://schemas.microsoft.com/office/drawing/2014/main" id="{C9FCC659-A269-4F99-1FAA-15D6601B033C}"/>
                </a:ext>
              </a:extLst>
            </p:cNvPr>
            <p:cNvSpPr txBox="1"/>
            <p:nvPr/>
          </p:nvSpPr>
          <p:spPr>
            <a:xfrm>
              <a:off x="0" y="3888006"/>
              <a:ext cx="9144000" cy="646331"/>
            </a:xfrm>
            <a:prstGeom prst="rect">
              <a:avLst/>
            </a:prstGeom>
            <a:noFill/>
          </p:spPr>
          <p:txBody>
            <a:bodyPr wrap="square" rtlCol="0">
              <a:spAutoFit/>
            </a:bodyPr>
            <a:lstStyle/>
            <a:p>
              <a:pPr algn="ctr"/>
              <a:r>
                <a:rPr lang="en-GB" dirty="0"/>
                <a:t>The charity sector is “in the business” of spending its financial resources to </a:t>
              </a:r>
              <a:br>
                <a:rPr lang="en-GB" dirty="0"/>
              </a:br>
              <a:r>
                <a:rPr lang="en-GB" dirty="0"/>
                <a:t>generate goods, services and activities for its beneficiaries and for the public benefit.</a:t>
              </a:r>
            </a:p>
          </p:txBody>
        </p:sp>
      </p:grpSp>
      <p:sp>
        <p:nvSpPr>
          <p:cNvPr id="5" name="Slide Number Placeholder 2">
            <a:extLst>
              <a:ext uri="{FF2B5EF4-FFF2-40B4-BE49-F238E27FC236}">
                <a16:creationId xmlns:a16="http://schemas.microsoft.com/office/drawing/2014/main" id="{88CFA3F7-2936-9338-91F6-9BF737177968}"/>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22</a:t>
            </a:fld>
            <a:endParaRPr lang="en-GB" sz="2000" dirty="0">
              <a:solidFill>
                <a:schemeClr val="tx1"/>
              </a:solidFill>
            </a:endParaRPr>
          </a:p>
        </p:txBody>
      </p:sp>
    </p:spTree>
    <p:extLst>
      <p:ext uri="{BB962C8B-B14F-4D97-AF65-F5344CB8AC3E}">
        <p14:creationId xmlns:p14="http://schemas.microsoft.com/office/powerpoint/2010/main" val="10815029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pic>
        <p:nvPicPr>
          <p:cNvPr id="14" name="Picture 13" descr="A pixelated image of a triangle with blue dots&#10;&#10;Description automatically generated">
            <a:extLst>
              <a:ext uri="{FF2B5EF4-FFF2-40B4-BE49-F238E27FC236}">
                <a16:creationId xmlns:a16="http://schemas.microsoft.com/office/drawing/2014/main" id="{99A9CDC3-3DD5-4497-D4C8-96FB733E1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20" y="1517010"/>
            <a:ext cx="5400000" cy="1481707"/>
          </a:xfrm>
          <a:prstGeom prst="rect">
            <a:avLst/>
          </a:prstGeom>
        </p:spPr>
      </p:pic>
      <p:pic>
        <p:nvPicPr>
          <p:cNvPr id="15" name="Picture 14" descr="A blue and black text&#10;&#10;Description automatically generated with medium confidence">
            <a:extLst>
              <a:ext uri="{FF2B5EF4-FFF2-40B4-BE49-F238E27FC236}">
                <a16:creationId xmlns:a16="http://schemas.microsoft.com/office/drawing/2014/main" id="{5522C439-0B2B-7307-1770-0F838A48B0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20" y="4829825"/>
            <a:ext cx="5400000" cy="1576353"/>
          </a:xfrm>
          <a:prstGeom prst="rect">
            <a:avLst/>
          </a:prstGeom>
        </p:spPr>
      </p:pic>
      <p:grpSp>
        <p:nvGrpSpPr>
          <p:cNvPr id="16" name="Group 15">
            <a:extLst>
              <a:ext uri="{FF2B5EF4-FFF2-40B4-BE49-F238E27FC236}">
                <a16:creationId xmlns:a16="http://schemas.microsoft.com/office/drawing/2014/main" id="{CBC33943-5B52-6C30-4FF3-FD0994E90995}"/>
              </a:ext>
            </a:extLst>
          </p:cNvPr>
          <p:cNvGrpSpPr>
            <a:grpSpLocks noChangeAspect="1"/>
          </p:cNvGrpSpPr>
          <p:nvPr/>
        </p:nvGrpSpPr>
        <p:grpSpPr>
          <a:xfrm>
            <a:off x="6857999" y="1277626"/>
            <a:ext cx="1971764" cy="1620001"/>
            <a:chOff x="6703621" y="2002558"/>
            <a:chExt cx="2170365" cy="1836850"/>
          </a:xfrm>
        </p:grpSpPr>
        <p:pic>
          <p:nvPicPr>
            <p:cNvPr id="17" name="Picture 16">
              <a:extLst>
                <a:ext uri="{FF2B5EF4-FFF2-40B4-BE49-F238E27FC236}">
                  <a16:creationId xmlns:a16="http://schemas.microsoft.com/office/drawing/2014/main" id="{F41DBD9B-FF93-CBE5-056F-9BE07CB50E3A}"/>
                </a:ext>
              </a:extLst>
            </p:cNvPr>
            <p:cNvPicPr>
              <a:picLocks noChangeAspect="1"/>
            </p:cNvPicPr>
            <p:nvPr/>
          </p:nvPicPr>
          <p:blipFill>
            <a:blip r:embed="rId5"/>
            <a:stretch>
              <a:fillRect/>
            </a:stretch>
          </p:blipFill>
          <p:spPr>
            <a:xfrm>
              <a:off x="6703621" y="2002558"/>
              <a:ext cx="1257995" cy="1836850"/>
            </a:xfrm>
            <a:prstGeom prst="rect">
              <a:avLst/>
            </a:prstGeom>
            <a:ln w="12700">
              <a:solidFill>
                <a:schemeClr val="tx1"/>
              </a:solidFill>
            </a:ln>
          </p:spPr>
        </p:pic>
        <p:sp>
          <p:nvSpPr>
            <p:cNvPr id="18" name="TextBox 17">
              <a:extLst>
                <a:ext uri="{FF2B5EF4-FFF2-40B4-BE49-F238E27FC236}">
                  <a16:creationId xmlns:a16="http://schemas.microsoft.com/office/drawing/2014/main" id="{102D8107-0DD8-4231-84A8-373FC16565F7}"/>
                </a:ext>
              </a:extLst>
            </p:cNvPr>
            <p:cNvSpPr txBox="1"/>
            <p:nvPr/>
          </p:nvSpPr>
          <p:spPr>
            <a:xfrm>
              <a:off x="7961616" y="2751117"/>
              <a:ext cx="912370" cy="732847"/>
            </a:xfrm>
            <a:prstGeom prst="rect">
              <a:avLst/>
            </a:prstGeom>
            <a:noFill/>
          </p:spPr>
          <p:txBody>
            <a:bodyPr wrap="square" rtlCol="0">
              <a:spAutoFit/>
            </a:bodyPr>
            <a:lstStyle/>
            <a:p>
              <a:pPr algn="ctr"/>
              <a:r>
                <a:rPr lang="en-GB" b="1" dirty="0"/>
                <a:t>400+</a:t>
              </a:r>
              <a:br>
                <a:rPr lang="en-GB" b="1" dirty="0"/>
              </a:br>
              <a:r>
                <a:rPr lang="en-GB" b="1" dirty="0"/>
                <a:t>Pages!</a:t>
              </a:r>
            </a:p>
          </p:txBody>
        </p:sp>
      </p:grpSp>
      <p:grpSp>
        <p:nvGrpSpPr>
          <p:cNvPr id="19" name="Group 18">
            <a:extLst>
              <a:ext uri="{FF2B5EF4-FFF2-40B4-BE49-F238E27FC236}">
                <a16:creationId xmlns:a16="http://schemas.microsoft.com/office/drawing/2014/main" id="{30DDC059-B279-19B0-86AC-03C83E732052}"/>
              </a:ext>
            </a:extLst>
          </p:cNvPr>
          <p:cNvGrpSpPr/>
          <p:nvPr/>
        </p:nvGrpSpPr>
        <p:grpSpPr>
          <a:xfrm>
            <a:off x="6858004" y="4810364"/>
            <a:ext cx="2042159" cy="1620000"/>
            <a:chOff x="6522599" y="4120554"/>
            <a:chExt cx="2377560" cy="1905370"/>
          </a:xfrm>
        </p:grpSpPr>
        <p:pic>
          <p:nvPicPr>
            <p:cNvPr id="20" name="Picture 19">
              <a:extLst>
                <a:ext uri="{FF2B5EF4-FFF2-40B4-BE49-F238E27FC236}">
                  <a16:creationId xmlns:a16="http://schemas.microsoft.com/office/drawing/2014/main" id="{6A2BA22B-D128-CEE7-353C-E7ACFE176A91}"/>
                </a:ext>
              </a:extLst>
            </p:cNvPr>
            <p:cNvPicPr>
              <a:picLocks noChangeAspect="1"/>
            </p:cNvPicPr>
            <p:nvPr/>
          </p:nvPicPr>
          <p:blipFill>
            <a:blip r:embed="rId6"/>
            <a:stretch>
              <a:fillRect/>
            </a:stretch>
          </p:blipFill>
          <p:spPr>
            <a:xfrm>
              <a:off x="6522599" y="4120554"/>
              <a:ext cx="1340111" cy="1905370"/>
            </a:xfrm>
            <a:prstGeom prst="rect">
              <a:avLst/>
            </a:prstGeom>
            <a:ln w="12700">
              <a:solidFill>
                <a:schemeClr val="tx1"/>
              </a:solidFill>
            </a:ln>
          </p:spPr>
        </p:pic>
        <p:sp>
          <p:nvSpPr>
            <p:cNvPr id="21" name="TextBox 20">
              <a:extLst>
                <a:ext uri="{FF2B5EF4-FFF2-40B4-BE49-F238E27FC236}">
                  <a16:creationId xmlns:a16="http://schemas.microsoft.com/office/drawing/2014/main" id="{58815C78-C71B-AFD7-BED5-14F9DC842C4C}"/>
                </a:ext>
              </a:extLst>
            </p:cNvPr>
            <p:cNvSpPr txBox="1"/>
            <p:nvPr/>
          </p:nvSpPr>
          <p:spPr>
            <a:xfrm>
              <a:off x="7862711" y="4712238"/>
              <a:ext cx="1037448" cy="760185"/>
            </a:xfrm>
            <a:prstGeom prst="rect">
              <a:avLst/>
            </a:prstGeom>
            <a:noFill/>
          </p:spPr>
          <p:txBody>
            <a:bodyPr wrap="square" rtlCol="0">
              <a:spAutoFit/>
            </a:bodyPr>
            <a:lstStyle/>
            <a:p>
              <a:pPr algn="ctr"/>
              <a:r>
                <a:rPr lang="en-GB" b="1" dirty="0"/>
                <a:t>200+</a:t>
              </a:r>
              <a:br>
                <a:rPr lang="en-GB" b="1" dirty="0"/>
              </a:br>
              <a:r>
                <a:rPr lang="en-GB" b="1" dirty="0"/>
                <a:t>Pages !</a:t>
              </a:r>
            </a:p>
          </p:txBody>
        </p:sp>
      </p:grpSp>
      <p:sp>
        <p:nvSpPr>
          <p:cNvPr id="22" name="TextBox 21">
            <a:extLst>
              <a:ext uri="{FF2B5EF4-FFF2-40B4-BE49-F238E27FC236}">
                <a16:creationId xmlns:a16="http://schemas.microsoft.com/office/drawing/2014/main" id="{3DC29D9B-E2FC-CD71-F8C8-C4B818CA50FF}"/>
              </a:ext>
            </a:extLst>
          </p:cNvPr>
          <p:cNvSpPr txBox="1"/>
          <p:nvPr/>
        </p:nvSpPr>
        <p:spPr>
          <a:xfrm>
            <a:off x="0" y="3168006"/>
            <a:ext cx="9144000" cy="646331"/>
          </a:xfrm>
          <a:prstGeom prst="rect">
            <a:avLst/>
          </a:prstGeom>
          <a:noFill/>
        </p:spPr>
        <p:txBody>
          <a:bodyPr wrap="square" rtlCol="0">
            <a:spAutoFit/>
          </a:bodyPr>
          <a:lstStyle/>
          <a:p>
            <a:pPr algn="ctr"/>
            <a:r>
              <a:rPr lang="en-GB" dirty="0"/>
              <a:t>The commercial sector likes to see money – </a:t>
            </a:r>
            <a:r>
              <a:rPr lang="en-GB" i="1" dirty="0"/>
              <a:t>ie:</a:t>
            </a:r>
            <a:r>
              <a:rPr lang="en-GB" dirty="0"/>
              <a:t> profits – rolling </a:t>
            </a:r>
            <a:r>
              <a:rPr lang="en-GB" b="1" dirty="0"/>
              <a:t>INTO</a:t>
            </a:r>
            <a:r>
              <a:rPr lang="en-GB" dirty="0"/>
              <a:t> its bank accounts.   </a:t>
            </a:r>
            <a:br>
              <a:rPr lang="en-GB" dirty="0"/>
            </a:br>
            <a:r>
              <a:rPr lang="en-GB" dirty="0"/>
              <a:t>Because that means more “spare cash” to pay out as dividends to its shareholder</a:t>
            </a:r>
          </a:p>
        </p:txBody>
      </p:sp>
      <p:sp>
        <p:nvSpPr>
          <p:cNvPr id="24" name="TextBox 23">
            <a:extLst>
              <a:ext uri="{FF2B5EF4-FFF2-40B4-BE49-F238E27FC236}">
                <a16:creationId xmlns:a16="http://schemas.microsoft.com/office/drawing/2014/main" id="{43E7023E-9058-1A2B-D2AA-594FAC7ED9CC}"/>
              </a:ext>
            </a:extLst>
          </p:cNvPr>
          <p:cNvSpPr txBox="1"/>
          <p:nvPr/>
        </p:nvSpPr>
        <p:spPr>
          <a:xfrm>
            <a:off x="0" y="5"/>
            <a:ext cx="9144000" cy="1015663"/>
          </a:xfrm>
          <a:prstGeom prst="rect">
            <a:avLst/>
          </a:prstGeom>
          <a:noFill/>
        </p:spPr>
        <p:txBody>
          <a:bodyPr wrap="square" rtlCol="0">
            <a:spAutoFit/>
          </a:bodyPr>
          <a:lstStyle/>
          <a:p>
            <a:pPr algn="ctr"/>
            <a:r>
              <a:rPr lang="en-GB" sz="6000" b="1" spc="300" dirty="0">
                <a:ln w="19050">
                  <a:solidFill>
                    <a:schemeClr val="accent6">
                      <a:lumMod val="75000"/>
                    </a:schemeClr>
                  </a:solidFill>
                </a:ln>
                <a:solidFill>
                  <a:srgbClr val="92D050"/>
                </a:solidFill>
                <a:latin typeface="Artane Elongated BT" panose="02080406040308020203" pitchFamily="18" charset="0"/>
              </a:rPr>
              <a:t>What’s the Problem ?</a:t>
            </a:r>
          </a:p>
        </p:txBody>
      </p:sp>
      <p:sp>
        <p:nvSpPr>
          <p:cNvPr id="2" name="TextBox 1">
            <a:extLst>
              <a:ext uri="{FF2B5EF4-FFF2-40B4-BE49-F238E27FC236}">
                <a16:creationId xmlns:a16="http://schemas.microsoft.com/office/drawing/2014/main" id="{C9FCC659-A269-4F99-1FAA-15D6601B033C}"/>
              </a:ext>
            </a:extLst>
          </p:cNvPr>
          <p:cNvSpPr txBox="1"/>
          <p:nvPr/>
        </p:nvSpPr>
        <p:spPr>
          <a:xfrm>
            <a:off x="0" y="3888005"/>
            <a:ext cx="9144000" cy="646331"/>
          </a:xfrm>
          <a:prstGeom prst="rect">
            <a:avLst/>
          </a:prstGeom>
          <a:noFill/>
        </p:spPr>
        <p:txBody>
          <a:bodyPr wrap="square" rtlCol="0">
            <a:spAutoFit/>
          </a:bodyPr>
          <a:lstStyle/>
          <a:p>
            <a:pPr algn="ctr"/>
            <a:r>
              <a:rPr lang="en-GB" dirty="0"/>
              <a:t>The charity sector likes to see money rolling </a:t>
            </a:r>
            <a:r>
              <a:rPr lang="en-GB" b="1" dirty="0"/>
              <a:t>OUT OF</a:t>
            </a:r>
            <a:r>
              <a:rPr lang="en-GB" dirty="0"/>
              <a:t> it bank accounts.</a:t>
            </a:r>
            <a:br>
              <a:rPr lang="en-GB" dirty="0"/>
            </a:br>
            <a:r>
              <a:rPr lang="en-GB" dirty="0"/>
              <a:t>Because supporters like to see their donations/grants getting to their intended beneficiaries.</a:t>
            </a:r>
          </a:p>
        </p:txBody>
      </p:sp>
      <p:sp>
        <p:nvSpPr>
          <p:cNvPr id="5" name="Slide Number Placeholder 2">
            <a:extLst>
              <a:ext uri="{FF2B5EF4-FFF2-40B4-BE49-F238E27FC236}">
                <a16:creationId xmlns:a16="http://schemas.microsoft.com/office/drawing/2014/main" id="{4258E27C-4DB0-B38A-3195-D977852006BA}"/>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23</a:t>
            </a:fld>
            <a:endParaRPr lang="en-GB" sz="2000" dirty="0">
              <a:solidFill>
                <a:schemeClr val="tx1"/>
              </a:solidFill>
            </a:endParaRPr>
          </a:p>
        </p:txBody>
      </p:sp>
    </p:spTree>
    <p:extLst>
      <p:ext uri="{BB962C8B-B14F-4D97-AF65-F5344CB8AC3E}">
        <p14:creationId xmlns:p14="http://schemas.microsoft.com/office/powerpoint/2010/main" val="918340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500"/>
                                        <p:tgtEl>
                                          <p:spTgt spid="22"/>
                                        </p:tgtEl>
                                      </p:cBhvr>
                                    </p:animEffect>
                                  </p:childTnLst>
                                </p:cTn>
                              </p:par>
                            </p:childTnLst>
                          </p:cTn>
                        </p:par>
                        <p:par>
                          <p:cTn id="8" fill="hold">
                            <p:stCondLst>
                              <p:cond delay="1750"/>
                            </p:stCondLst>
                            <p:childTnLst>
                              <p:par>
                                <p:cTn id="9" presetID="22" presetClass="entr" presetSubtype="2"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pic>
        <p:nvPicPr>
          <p:cNvPr id="14" name="Picture 13" descr="A pixelated image of a triangle with blue dots&#10;&#10;Description automatically generated">
            <a:extLst>
              <a:ext uri="{FF2B5EF4-FFF2-40B4-BE49-F238E27FC236}">
                <a16:creationId xmlns:a16="http://schemas.microsoft.com/office/drawing/2014/main" id="{99A9CDC3-3DD5-4497-D4C8-96FB733E1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20" y="1517010"/>
            <a:ext cx="5400000" cy="1481707"/>
          </a:xfrm>
          <a:prstGeom prst="rect">
            <a:avLst/>
          </a:prstGeom>
        </p:spPr>
      </p:pic>
      <p:pic>
        <p:nvPicPr>
          <p:cNvPr id="15" name="Picture 14" descr="A blue and black text&#10;&#10;Description automatically generated with medium confidence">
            <a:extLst>
              <a:ext uri="{FF2B5EF4-FFF2-40B4-BE49-F238E27FC236}">
                <a16:creationId xmlns:a16="http://schemas.microsoft.com/office/drawing/2014/main" id="{5522C439-0B2B-7307-1770-0F838A48B0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20" y="4829825"/>
            <a:ext cx="5400000" cy="1576353"/>
          </a:xfrm>
          <a:prstGeom prst="rect">
            <a:avLst/>
          </a:prstGeom>
        </p:spPr>
      </p:pic>
      <p:grpSp>
        <p:nvGrpSpPr>
          <p:cNvPr id="16" name="Group 15">
            <a:extLst>
              <a:ext uri="{FF2B5EF4-FFF2-40B4-BE49-F238E27FC236}">
                <a16:creationId xmlns:a16="http://schemas.microsoft.com/office/drawing/2014/main" id="{CBC33943-5B52-6C30-4FF3-FD0994E90995}"/>
              </a:ext>
            </a:extLst>
          </p:cNvPr>
          <p:cNvGrpSpPr>
            <a:grpSpLocks noChangeAspect="1"/>
          </p:cNvGrpSpPr>
          <p:nvPr/>
        </p:nvGrpSpPr>
        <p:grpSpPr>
          <a:xfrm>
            <a:off x="6857999" y="1277626"/>
            <a:ext cx="1971764" cy="1620001"/>
            <a:chOff x="6703621" y="2002558"/>
            <a:chExt cx="2170365" cy="1836850"/>
          </a:xfrm>
        </p:grpSpPr>
        <p:pic>
          <p:nvPicPr>
            <p:cNvPr id="17" name="Picture 16">
              <a:extLst>
                <a:ext uri="{FF2B5EF4-FFF2-40B4-BE49-F238E27FC236}">
                  <a16:creationId xmlns:a16="http://schemas.microsoft.com/office/drawing/2014/main" id="{F41DBD9B-FF93-CBE5-056F-9BE07CB50E3A}"/>
                </a:ext>
              </a:extLst>
            </p:cNvPr>
            <p:cNvPicPr>
              <a:picLocks noChangeAspect="1"/>
            </p:cNvPicPr>
            <p:nvPr/>
          </p:nvPicPr>
          <p:blipFill>
            <a:blip r:embed="rId5"/>
            <a:stretch>
              <a:fillRect/>
            </a:stretch>
          </p:blipFill>
          <p:spPr>
            <a:xfrm>
              <a:off x="6703621" y="2002558"/>
              <a:ext cx="1257995" cy="1836850"/>
            </a:xfrm>
            <a:prstGeom prst="rect">
              <a:avLst/>
            </a:prstGeom>
            <a:ln w="12700">
              <a:solidFill>
                <a:schemeClr val="tx1"/>
              </a:solidFill>
            </a:ln>
          </p:spPr>
        </p:pic>
        <p:sp>
          <p:nvSpPr>
            <p:cNvPr id="18" name="TextBox 17">
              <a:extLst>
                <a:ext uri="{FF2B5EF4-FFF2-40B4-BE49-F238E27FC236}">
                  <a16:creationId xmlns:a16="http://schemas.microsoft.com/office/drawing/2014/main" id="{102D8107-0DD8-4231-84A8-373FC16565F7}"/>
                </a:ext>
              </a:extLst>
            </p:cNvPr>
            <p:cNvSpPr txBox="1"/>
            <p:nvPr/>
          </p:nvSpPr>
          <p:spPr>
            <a:xfrm>
              <a:off x="7961616" y="2751117"/>
              <a:ext cx="912370" cy="732847"/>
            </a:xfrm>
            <a:prstGeom prst="rect">
              <a:avLst/>
            </a:prstGeom>
            <a:noFill/>
          </p:spPr>
          <p:txBody>
            <a:bodyPr wrap="square" rtlCol="0">
              <a:spAutoFit/>
            </a:bodyPr>
            <a:lstStyle/>
            <a:p>
              <a:pPr algn="ctr"/>
              <a:r>
                <a:rPr lang="en-GB" b="1" dirty="0"/>
                <a:t>400+</a:t>
              </a:r>
              <a:br>
                <a:rPr lang="en-GB" b="1" dirty="0"/>
              </a:br>
              <a:r>
                <a:rPr lang="en-GB" b="1" dirty="0"/>
                <a:t>Pages!</a:t>
              </a:r>
            </a:p>
          </p:txBody>
        </p:sp>
      </p:grpSp>
      <p:grpSp>
        <p:nvGrpSpPr>
          <p:cNvPr id="19" name="Group 18">
            <a:extLst>
              <a:ext uri="{FF2B5EF4-FFF2-40B4-BE49-F238E27FC236}">
                <a16:creationId xmlns:a16="http://schemas.microsoft.com/office/drawing/2014/main" id="{30DDC059-B279-19B0-86AC-03C83E732052}"/>
              </a:ext>
            </a:extLst>
          </p:cNvPr>
          <p:cNvGrpSpPr/>
          <p:nvPr/>
        </p:nvGrpSpPr>
        <p:grpSpPr>
          <a:xfrm>
            <a:off x="6858004" y="4810364"/>
            <a:ext cx="2042159" cy="1620000"/>
            <a:chOff x="6522599" y="4120554"/>
            <a:chExt cx="2377560" cy="1905370"/>
          </a:xfrm>
        </p:grpSpPr>
        <p:pic>
          <p:nvPicPr>
            <p:cNvPr id="20" name="Picture 19">
              <a:extLst>
                <a:ext uri="{FF2B5EF4-FFF2-40B4-BE49-F238E27FC236}">
                  <a16:creationId xmlns:a16="http://schemas.microsoft.com/office/drawing/2014/main" id="{6A2BA22B-D128-CEE7-353C-E7ACFE176A91}"/>
                </a:ext>
              </a:extLst>
            </p:cNvPr>
            <p:cNvPicPr>
              <a:picLocks noChangeAspect="1"/>
            </p:cNvPicPr>
            <p:nvPr/>
          </p:nvPicPr>
          <p:blipFill>
            <a:blip r:embed="rId6"/>
            <a:stretch>
              <a:fillRect/>
            </a:stretch>
          </p:blipFill>
          <p:spPr>
            <a:xfrm>
              <a:off x="6522599" y="4120554"/>
              <a:ext cx="1340111" cy="1905370"/>
            </a:xfrm>
            <a:prstGeom prst="rect">
              <a:avLst/>
            </a:prstGeom>
            <a:ln w="12700">
              <a:solidFill>
                <a:schemeClr val="tx1"/>
              </a:solidFill>
            </a:ln>
          </p:spPr>
        </p:pic>
        <p:sp>
          <p:nvSpPr>
            <p:cNvPr id="21" name="TextBox 20">
              <a:extLst>
                <a:ext uri="{FF2B5EF4-FFF2-40B4-BE49-F238E27FC236}">
                  <a16:creationId xmlns:a16="http://schemas.microsoft.com/office/drawing/2014/main" id="{58815C78-C71B-AFD7-BED5-14F9DC842C4C}"/>
                </a:ext>
              </a:extLst>
            </p:cNvPr>
            <p:cNvSpPr txBox="1"/>
            <p:nvPr/>
          </p:nvSpPr>
          <p:spPr>
            <a:xfrm>
              <a:off x="7862711" y="4712238"/>
              <a:ext cx="1037448" cy="760185"/>
            </a:xfrm>
            <a:prstGeom prst="rect">
              <a:avLst/>
            </a:prstGeom>
            <a:noFill/>
          </p:spPr>
          <p:txBody>
            <a:bodyPr wrap="square" rtlCol="0">
              <a:spAutoFit/>
            </a:bodyPr>
            <a:lstStyle/>
            <a:p>
              <a:pPr algn="ctr"/>
              <a:r>
                <a:rPr lang="en-GB" b="1" dirty="0"/>
                <a:t>200+</a:t>
              </a:r>
              <a:br>
                <a:rPr lang="en-GB" b="1" dirty="0"/>
              </a:br>
              <a:r>
                <a:rPr lang="en-GB" b="1" dirty="0"/>
                <a:t>Pages !</a:t>
              </a:r>
            </a:p>
          </p:txBody>
        </p:sp>
      </p:grpSp>
      <p:sp>
        <p:nvSpPr>
          <p:cNvPr id="24" name="TextBox 23">
            <a:extLst>
              <a:ext uri="{FF2B5EF4-FFF2-40B4-BE49-F238E27FC236}">
                <a16:creationId xmlns:a16="http://schemas.microsoft.com/office/drawing/2014/main" id="{43E7023E-9058-1A2B-D2AA-594FAC7ED9CC}"/>
              </a:ext>
            </a:extLst>
          </p:cNvPr>
          <p:cNvSpPr txBox="1"/>
          <p:nvPr/>
        </p:nvSpPr>
        <p:spPr>
          <a:xfrm>
            <a:off x="0" y="5"/>
            <a:ext cx="9144000" cy="1015663"/>
          </a:xfrm>
          <a:prstGeom prst="rect">
            <a:avLst/>
          </a:prstGeom>
          <a:noFill/>
        </p:spPr>
        <p:txBody>
          <a:bodyPr wrap="square" rtlCol="0">
            <a:spAutoFit/>
          </a:bodyPr>
          <a:lstStyle/>
          <a:p>
            <a:pPr algn="ctr"/>
            <a:r>
              <a:rPr lang="en-GB" sz="6000" b="1" spc="300" dirty="0">
                <a:ln w="19050">
                  <a:solidFill>
                    <a:schemeClr val="accent6">
                      <a:lumMod val="75000"/>
                    </a:schemeClr>
                  </a:solidFill>
                </a:ln>
                <a:solidFill>
                  <a:srgbClr val="92D050"/>
                </a:solidFill>
                <a:latin typeface="Artane Elongated BT" panose="02080406040308020203" pitchFamily="18" charset="0"/>
              </a:rPr>
              <a:t>What’s the Problem ?</a:t>
            </a:r>
          </a:p>
        </p:txBody>
      </p:sp>
      <p:sp>
        <p:nvSpPr>
          <p:cNvPr id="3" name="TextBox 2">
            <a:extLst>
              <a:ext uri="{FF2B5EF4-FFF2-40B4-BE49-F238E27FC236}">
                <a16:creationId xmlns:a16="http://schemas.microsoft.com/office/drawing/2014/main" id="{058FEFB9-2A20-BD90-A94D-335AF0B48A47}"/>
              </a:ext>
            </a:extLst>
          </p:cNvPr>
          <p:cNvSpPr txBox="1"/>
          <p:nvPr/>
        </p:nvSpPr>
        <p:spPr>
          <a:xfrm>
            <a:off x="0" y="3168006"/>
            <a:ext cx="9144000" cy="646331"/>
          </a:xfrm>
          <a:prstGeom prst="rect">
            <a:avLst/>
          </a:prstGeom>
          <a:noFill/>
        </p:spPr>
        <p:txBody>
          <a:bodyPr wrap="square" rtlCol="0">
            <a:spAutoFit/>
          </a:bodyPr>
          <a:lstStyle/>
          <a:p>
            <a:pPr algn="ctr"/>
            <a:r>
              <a:rPr lang="en-GB" dirty="0"/>
              <a:t>If it takes 200+ pages of a Charity SORP to explain how to apply 400+ pages of </a:t>
            </a:r>
            <a:br>
              <a:rPr lang="en-GB" dirty="0"/>
            </a:br>
            <a:r>
              <a:rPr lang="en-GB" dirty="0"/>
              <a:t>commercial financial rules, regulations and accountancy jargon to the charity sector…</a:t>
            </a:r>
          </a:p>
        </p:txBody>
      </p:sp>
      <p:sp>
        <p:nvSpPr>
          <p:cNvPr id="4" name="TextBox 3">
            <a:extLst>
              <a:ext uri="{FF2B5EF4-FFF2-40B4-BE49-F238E27FC236}">
                <a16:creationId xmlns:a16="http://schemas.microsoft.com/office/drawing/2014/main" id="{8F0C361D-0D4F-98B2-1D0C-4C1F0AD9BE20}"/>
              </a:ext>
            </a:extLst>
          </p:cNvPr>
          <p:cNvSpPr txBox="1"/>
          <p:nvPr/>
        </p:nvSpPr>
        <p:spPr>
          <a:xfrm>
            <a:off x="0" y="3888006"/>
            <a:ext cx="9144000" cy="646331"/>
          </a:xfrm>
          <a:prstGeom prst="rect">
            <a:avLst/>
          </a:prstGeom>
          <a:noFill/>
        </p:spPr>
        <p:txBody>
          <a:bodyPr wrap="square" rtlCol="0">
            <a:spAutoFit/>
          </a:bodyPr>
          <a:lstStyle/>
          <a:p>
            <a:pPr algn="ctr"/>
            <a:r>
              <a:rPr lang="en-GB" dirty="0"/>
              <a:t>…why are we surprised that the vast majority of small charities find </a:t>
            </a:r>
            <a:br>
              <a:rPr lang="en-GB" dirty="0"/>
            </a:br>
            <a:r>
              <a:rPr lang="en-GB" dirty="0"/>
              <a:t>those financial rules and jargon </a:t>
            </a:r>
            <a:r>
              <a:rPr lang="en-GB" b="1" dirty="0"/>
              <a:t>NOT FIT FOR PURPOSE ?</a:t>
            </a:r>
          </a:p>
        </p:txBody>
      </p:sp>
      <p:sp>
        <p:nvSpPr>
          <p:cNvPr id="6" name="Slide Number Placeholder 2">
            <a:extLst>
              <a:ext uri="{FF2B5EF4-FFF2-40B4-BE49-F238E27FC236}">
                <a16:creationId xmlns:a16="http://schemas.microsoft.com/office/drawing/2014/main" id="{25E99A6F-C09D-20E3-36D3-A6D4A9C4FD63}"/>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24</a:t>
            </a:fld>
            <a:endParaRPr lang="en-GB" sz="2000" dirty="0">
              <a:solidFill>
                <a:schemeClr val="tx1"/>
              </a:solidFill>
            </a:endParaRPr>
          </a:p>
        </p:txBody>
      </p:sp>
    </p:spTree>
    <p:extLst>
      <p:ext uri="{BB962C8B-B14F-4D97-AF65-F5344CB8AC3E}">
        <p14:creationId xmlns:p14="http://schemas.microsoft.com/office/powerpoint/2010/main" val="3661197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80B2416-A2A6-C041-B8DF-E8EF6E4D80B4}"/>
              </a:ext>
            </a:extLst>
          </p:cNvPr>
          <p:cNvSpPr txBox="1"/>
          <p:nvPr/>
        </p:nvSpPr>
        <p:spPr>
          <a:xfrm>
            <a:off x="374516" y="918709"/>
            <a:ext cx="8394971" cy="4719754"/>
          </a:xfrm>
          <a:prstGeom prst="rect">
            <a:avLst/>
          </a:prstGeom>
          <a:noFill/>
        </p:spPr>
        <p:txBody>
          <a:bodyPr wrap="square" rtlCol="0">
            <a:spAutoFit/>
          </a:bodyPr>
          <a:lstStyle/>
          <a:p>
            <a:pPr>
              <a:lnSpc>
                <a:spcPct val="90000"/>
              </a:lnSpc>
              <a:spcBef>
                <a:spcPts val="600"/>
              </a:spcBef>
            </a:pPr>
            <a:r>
              <a:rPr lang="en-GB" sz="2000" b="1" dirty="0">
                <a:latin typeface="Calibri" panose="020F0502020204030204" pitchFamily="34" charset="0"/>
                <a:ea typeface="Calibri" panose="020F0502020204030204" pitchFamily="34" charset="0"/>
                <a:cs typeface="Calibri" panose="020F0502020204030204" pitchFamily="34" charset="0"/>
              </a:rPr>
              <a:t>“Reserves” – definitions in the Commercial Sector </a:t>
            </a:r>
            <a:r>
              <a:rPr lang="en-GB" sz="1600" i="1" dirty="0">
                <a:latin typeface="Calibri" panose="020F0502020204030204" pitchFamily="34" charset="0"/>
                <a:ea typeface="Calibri" panose="020F0502020204030204" pitchFamily="34" charset="0"/>
                <a:cs typeface="Calibri" panose="020F0502020204030204" pitchFamily="34" charset="0"/>
              </a:rPr>
              <a:t>{from the Internet}</a:t>
            </a:r>
          </a:p>
          <a:p>
            <a:pPr>
              <a:lnSpc>
                <a:spcPct val="90000"/>
              </a:lnSpc>
              <a:spcBef>
                <a:spcPts val="300"/>
              </a:spcBef>
            </a:pPr>
            <a:r>
              <a:rPr lang="en-GB" sz="1600" dirty="0">
                <a:latin typeface="Calibri" panose="020F0502020204030204" pitchFamily="34" charset="0"/>
                <a:ea typeface="Calibri" panose="020F0502020204030204" pitchFamily="34" charset="0"/>
                <a:cs typeface="Calibri" panose="020F0502020204030204" pitchFamily="34" charset="0"/>
              </a:rPr>
              <a:t>In accounting, reserves are portions of a company's profits that are set aside for specific or general purposes.   </a:t>
            </a:r>
            <a:r>
              <a:rPr lang="en-GB" sz="1000" i="1"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https://www.indeed.com/career-advice/career-development/what-is-a-reserve-in-accounting</a:t>
            </a:r>
            <a:r>
              <a:rPr lang="en-GB" sz="1000" i="1" dirty="0">
                <a:latin typeface="Calibri" panose="020F0502020204030204" pitchFamily="34" charset="0"/>
                <a:ea typeface="Calibri" panose="020F0502020204030204" pitchFamily="34" charset="0"/>
                <a:cs typeface="Calibri" panose="020F0502020204030204" pitchFamily="34" charset="0"/>
              </a:rPr>
              <a:t>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600"/>
              </a:spcBef>
            </a:pPr>
            <a:r>
              <a:rPr lang="en-GB" sz="1600" dirty="0">
                <a:latin typeface="Calibri" panose="020F0502020204030204" pitchFamily="34" charset="0"/>
                <a:ea typeface="Calibri" panose="020F0502020204030204" pitchFamily="34" charset="0"/>
                <a:cs typeface="Calibri" panose="020F0502020204030204" pitchFamily="34" charset="0"/>
              </a:rPr>
              <a:t>In financial accounting, reserve always has a credit balance and can refer to a part of shareholders' equity, a liability for estimated claims, or contra-asset for </a:t>
            </a:r>
            <a:r>
              <a:rPr lang="en-GB" sz="1600" dirty="0">
                <a:latin typeface="Calibri" panose="020F0502020204030204" pitchFamily="34" charset="0"/>
                <a:ea typeface="Calibri" panose="020F0502020204030204" pitchFamily="34" charset="0"/>
                <a:cs typeface="Times New Roman" panose="02020603050405020304" pitchFamily="18" charset="0"/>
              </a:rPr>
              <a:t>uncollectible accounts.</a:t>
            </a:r>
            <a:br>
              <a:rPr lang="en-GB" sz="1600" dirty="0">
                <a:latin typeface="Calibri" panose="020F0502020204030204" pitchFamily="34" charset="0"/>
                <a:ea typeface="Calibri" panose="020F0502020204030204" pitchFamily="34" charset="0"/>
                <a:cs typeface="Calibri" panose="020F0502020204030204" pitchFamily="34" charset="0"/>
              </a:rPr>
            </a:br>
            <a:r>
              <a:rPr lang="en-GB" sz="1000" i="1"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4"/>
              </a:rPr>
              <a:t>https://en.wikipedia.org/wiki/Reserve_(accounting)</a:t>
            </a:r>
            <a:r>
              <a:rPr lang="en-GB" sz="10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600"/>
              </a:spcBef>
            </a:pPr>
            <a:r>
              <a:rPr lang="en-GB" sz="1600" dirty="0">
                <a:latin typeface="Calibri" panose="020F0502020204030204" pitchFamily="34" charset="0"/>
                <a:ea typeface="Calibri" panose="020F0502020204030204" pitchFamily="34" charset="0"/>
                <a:cs typeface="Calibri" panose="020F0502020204030204" pitchFamily="34" charset="0"/>
              </a:rPr>
              <a:t>Reserves are profits that have been appropriated, or set aside, to be used for a specific purpose further down the line</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000" i="1"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5"/>
              </a:rPr>
              <a:t>https://gocardless.com/guides/posts/reserve-accounting/</a:t>
            </a:r>
            <a:r>
              <a:rPr lang="en-GB" sz="1000" i="1"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600"/>
              </a:spcBef>
            </a:pPr>
            <a:r>
              <a:rPr lang="en-GB" sz="1600" dirty="0">
                <a:latin typeface="Calibri" panose="020F0502020204030204" pitchFamily="34" charset="0"/>
                <a:ea typeface="Calibri" panose="020F0502020204030204" pitchFamily="34" charset="0"/>
                <a:cs typeface="Calibri" panose="020F0502020204030204" pitchFamily="34" charset="0"/>
              </a:rPr>
              <a:t>Balance sheet reserves, also known as claims reserves, are accounting entries that show money set aside to pay future obligations.   </a:t>
            </a:r>
            <a:r>
              <a:rPr lang="en-GB" sz="1000" i="1"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6"/>
              </a:rPr>
              <a:t>https://www.investopedia.com/terms/b/balance-sheet-reserves.asp</a:t>
            </a:r>
            <a:r>
              <a:rPr lang="en-GB" sz="1000" dirty="0">
                <a:latin typeface="Calibri" panose="020F0502020204030204" pitchFamily="34" charset="0"/>
                <a:ea typeface="Calibri" panose="020F0502020204030204" pitchFamily="34" charset="0"/>
                <a:cs typeface="Calibri" panose="020F0502020204030204" pitchFamily="34" charset="0"/>
              </a:rPr>
              <a:t>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600"/>
              </a:spcBef>
            </a:pPr>
            <a:r>
              <a:rPr lang="en-GB" sz="1600" dirty="0">
                <a:latin typeface="Calibri" panose="020F0502020204030204" pitchFamily="34" charset="0"/>
                <a:ea typeface="Calibri" panose="020F0502020204030204" pitchFamily="34" charset="0"/>
                <a:cs typeface="Calibri" panose="020F0502020204030204" pitchFamily="34" charset="0"/>
              </a:rPr>
              <a:t>Simply put, reserves are profits a company has made that are set aside for a specific purpose in the future.   </a:t>
            </a:r>
            <a:r>
              <a:rPr lang="en-GB" sz="1000" i="1"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7"/>
              </a:rPr>
              <a:t>https://businessfinancing.co.uk/accounting/reserves-in-accounting/</a:t>
            </a:r>
            <a:r>
              <a:rPr lang="en-GB" sz="1000" dirty="0">
                <a:latin typeface="Calibri" panose="020F0502020204030204" pitchFamily="34" charset="0"/>
                <a:ea typeface="Calibri" panose="020F0502020204030204" pitchFamily="34" charset="0"/>
                <a:cs typeface="Calibri" panose="020F0502020204030204" pitchFamily="34" charset="0"/>
              </a:rPr>
              <a:t>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600"/>
              </a:spcBef>
            </a:pPr>
            <a:r>
              <a:rPr lang="en-GB" sz="1600" dirty="0">
                <a:latin typeface="Calibri" panose="020F0502020204030204" pitchFamily="34" charset="0"/>
                <a:ea typeface="Calibri" panose="020F0502020204030204" pitchFamily="34" charset="0"/>
                <a:cs typeface="Calibri" panose="020F0502020204030204" pitchFamily="34" charset="0"/>
              </a:rPr>
              <a:t>A reserve is profits that</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a:latin typeface="Calibri" panose="020F0502020204030204" pitchFamily="34" charset="0"/>
                <a:ea typeface="Calibri" panose="020F0502020204030204" pitchFamily="34" charset="0"/>
                <a:cs typeface="Calibri" panose="020F0502020204030204" pitchFamily="34" charset="0"/>
              </a:rPr>
              <a:t>have been appropriated for a particular purpose,</a:t>
            </a:r>
            <a:br>
              <a:rPr lang="en-GB" sz="1600" dirty="0">
                <a:latin typeface="Calibri" panose="020F0502020204030204" pitchFamily="34" charset="0"/>
                <a:ea typeface="Calibri" panose="020F0502020204030204" pitchFamily="34" charset="0"/>
                <a:cs typeface="Calibri" panose="020F0502020204030204" pitchFamily="34" charset="0"/>
              </a:rPr>
            </a:br>
            <a:r>
              <a:rPr lang="en-GB" sz="1000" i="1"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8"/>
              </a:rPr>
              <a:t>https://www.accountingtools.com/articles/what-is-reserve-accounting.html</a:t>
            </a:r>
            <a:r>
              <a:rPr lang="en-GB" sz="1000" i="1"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600"/>
              </a:spcBef>
            </a:pPr>
            <a:r>
              <a:rPr lang="en-GB" sz="1600" b="1" dirty="0">
                <a:latin typeface="Calibri" panose="020F0502020204030204" pitchFamily="34" charset="0"/>
                <a:ea typeface="Calibri" panose="020F0502020204030204" pitchFamily="34" charset="0"/>
              </a:rPr>
              <a:t>Think of your reserves as like the suspension in a car, smoothing out bumps in the road and stopping the wheels falling off.   Keeping some of your profits in reserve, rather than paying them out as dividends immediately, enables you to cover unplanned costs when they arise and avoid dipping into salaries or cutting dividends later.</a:t>
            </a:r>
            <a:r>
              <a:rPr lang="en-GB" sz="1600" dirty="0">
                <a:latin typeface="Calibri" panose="020F0502020204030204" pitchFamily="34" charset="0"/>
                <a:ea typeface="Calibri" panose="020F0502020204030204" pitchFamily="34" charset="0"/>
              </a:rPr>
              <a:t> </a:t>
            </a:r>
            <a:r>
              <a:rPr lang="en-GB" sz="1000" dirty="0">
                <a:latin typeface="Calibri" panose="020F0502020204030204" pitchFamily="34" charset="0"/>
                <a:ea typeface="Calibri" panose="020F0502020204030204" pitchFamily="34" charset="0"/>
              </a:rPr>
              <a:t> </a:t>
            </a:r>
            <a:br>
              <a:rPr lang="en-GB" sz="1000" dirty="0">
                <a:latin typeface="Calibri" panose="020F0502020204030204" pitchFamily="34" charset="0"/>
                <a:ea typeface="Calibri" panose="020F0502020204030204" pitchFamily="34" charset="0"/>
              </a:rPr>
            </a:br>
            <a:r>
              <a:rPr lang="en-GB" sz="1000" i="1"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9"/>
              </a:rPr>
              <a:t>https://www.sage.com/en-gb/blog/capital-and-reserves/</a:t>
            </a:r>
            <a:r>
              <a:rPr lang="en-GB" sz="1000" dirty="0">
                <a:latin typeface="Calibri" panose="020F0502020204030204" pitchFamily="34" charset="0"/>
                <a:ea typeface="Calibri" panose="020F0502020204030204" pitchFamily="34" charset="0"/>
              </a:rPr>
              <a:t>                                                                                                                                                                                    </a:t>
            </a:r>
            <a:r>
              <a:rPr lang="en-GB" sz="1000" dirty="0">
                <a:latin typeface="Calibri" panose="020F0502020204030204" pitchFamily="34" charset="0"/>
                <a:ea typeface="Calibri" panose="020F0502020204030204" pitchFamily="34" charset="0"/>
                <a:sym typeface="Wingdings" panose="05000000000000000000" pitchFamily="2" charset="2"/>
              </a:rPr>
              <a:t></a:t>
            </a:r>
            <a:endParaRPr lang="en-GB" sz="1000" dirty="0"/>
          </a:p>
        </p:txBody>
      </p:sp>
      <p:sp>
        <p:nvSpPr>
          <p:cNvPr id="8" name="TextBox 7">
            <a:extLst>
              <a:ext uri="{FF2B5EF4-FFF2-40B4-BE49-F238E27FC236}">
                <a16:creationId xmlns:a16="http://schemas.microsoft.com/office/drawing/2014/main" id="{A7207102-4D48-35A5-6F64-EB0F1371DC69}"/>
              </a:ext>
            </a:extLst>
          </p:cNvPr>
          <p:cNvSpPr txBox="1"/>
          <p:nvPr/>
        </p:nvSpPr>
        <p:spPr>
          <a:xfrm>
            <a:off x="374516" y="5623842"/>
            <a:ext cx="8394971" cy="992579"/>
          </a:xfrm>
          <a:prstGeom prst="rect">
            <a:avLst/>
          </a:prstGeom>
          <a:noFill/>
        </p:spPr>
        <p:txBody>
          <a:bodyPr wrap="square" rtlCol="0">
            <a:spAutoFit/>
          </a:bodyPr>
          <a:lstStyle/>
          <a:p>
            <a:pPr>
              <a:spcBef>
                <a:spcPts val="600"/>
              </a:spcBef>
            </a:pPr>
            <a:r>
              <a:rPr lang="en-GB" sz="2000" b="1" dirty="0">
                <a:latin typeface="Calibri" panose="020F0502020204030204" pitchFamily="34" charset="0"/>
                <a:ea typeface="Calibri" panose="020F0502020204030204" pitchFamily="34" charset="0"/>
                <a:cs typeface="Calibri" panose="020F0502020204030204" pitchFamily="34" charset="0"/>
              </a:rPr>
              <a:t>“Reserves” – definition in the Charity Sector</a:t>
            </a:r>
            <a:r>
              <a:rPr lang="en-GB" sz="1600" b="1" dirty="0">
                <a:latin typeface="Calibri" panose="020F0502020204030204" pitchFamily="34" charset="0"/>
                <a:ea typeface="Calibri" panose="020F0502020204030204" pitchFamily="34" charset="0"/>
                <a:cs typeface="Calibri" panose="020F0502020204030204" pitchFamily="34" charset="0"/>
              </a:rPr>
              <a:t> </a:t>
            </a:r>
            <a:r>
              <a:rPr lang="en-GB" sz="1600" i="1" dirty="0">
                <a:latin typeface="Calibri" panose="020F0502020204030204" pitchFamily="34" charset="0"/>
                <a:ea typeface="Calibri" panose="020F0502020204030204" pitchFamily="34" charset="0"/>
                <a:cs typeface="Calibri" panose="020F0502020204030204" pitchFamily="34" charset="0"/>
              </a:rPr>
              <a:t>{from Charity Commission guidance}</a:t>
            </a:r>
            <a:endParaRPr lang="en-GB" sz="1600" b="1" dirty="0">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ts val="300"/>
              </a:spcBef>
            </a:pPr>
            <a:r>
              <a:rPr lang="en-GB" sz="2000" dirty="0">
                <a:latin typeface="Calibri" panose="020F0502020204030204" pitchFamily="34" charset="0"/>
                <a:ea typeface="Times New Roman" panose="02020603050405020304" pitchFamily="18" charset="0"/>
                <a:cs typeface="Calibri" panose="020F0502020204030204" pitchFamily="34" charset="0"/>
              </a:rPr>
              <a:t>Reserves are that part of a charity’s unrestricted funds that is freely available to spend on any of the charity’s purposes.</a:t>
            </a:r>
            <a:r>
              <a:rPr lang="en-GB" sz="1000" dirty="0">
                <a:latin typeface="Calibri" panose="020F0502020204030204" pitchFamily="34" charset="0"/>
                <a:ea typeface="Times New Roman" panose="02020603050405020304" pitchFamily="18" charset="0"/>
                <a:cs typeface="Calibri" panose="020F0502020204030204" pitchFamily="34" charset="0"/>
              </a:rPr>
              <a:t> </a:t>
            </a:r>
            <a:endParaRPr lang="en-GB" sz="1000" dirty="0"/>
          </a:p>
        </p:txBody>
      </p:sp>
      <p:sp>
        <p:nvSpPr>
          <p:cNvPr id="9" name="TextBox 8">
            <a:extLst>
              <a:ext uri="{FF2B5EF4-FFF2-40B4-BE49-F238E27FC236}">
                <a16:creationId xmlns:a16="http://schemas.microsoft.com/office/drawing/2014/main" id="{817B0BE4-557E-2F09-E615-D300FA4C7BF5}"/>
              </a:ext>
            </a:extLst>
          </p:cNvPr>
          <p:cNvSpPr txBox="1"/>
          <p:nvPr/>
        </p:nvSpPr>
        <p:spPr>
          <a:xfrm>
            <a:off x="0" y="5"/>
            <a:ext cx="9144000" cy="1015663"/>
          </a:xfrm>
          <a:prstGeom prst="rect">
            <a:avLst/>
          </a:prstGeom>
          <a:noFill/>
        </p:spPr>
        <p:txBody>
          <a:bodyPr wrap="square" rtlCol="0">
            <a:spAutoFit/>
          </a:bodyPr>
          <a:lstStyle/>
          <a:p>
            <a:pPr algn="ctr"/>
            <a:r>
              <a:rPr lang="en-GB" sz="6000" b="1" spc="300" dirty="0">
                <a:ln w="19050">
                  <a:solidFill>
                    <a:schemeClr val="accent6">
                      <a:lumMod val="75000"/>
                    </a:schemeClr>
                  </a:solidFill>
                </a:ln>
                <a:solidFill>
                  <a:srgbClr val="92D050"/>
                </a:solidFill>
                <a:latin typeface="Artane Elongated BT" panose="02080406040308020203" pitchFamily="18" charset="0"/>
              </a:rPr>
              <a:t>What’s the Problem ?</a:t>
            </a:r>
          </a:p>
        </p:txBody>
      </p:sp>
      <p:sp>
        <p:nvSpPr>
          <p:cNvPr id="12" name="TextBox 11">
            <a:extLst>
              <a:ext uri="{FF2B5EF4-FFF2-40B4-BE49-F238E27FC236}">
                <a16:creationId xmlns:a16="http://schemas.microsoft.com/office/drawing/2014/main" id="{4B2C2CC7-D959-7F72-8540-4AF0C1335A50}"/>
              </a:ext>
            </a:extLst>
          </p:cNvPr>
          <p:cNvSpPr txBox="1"/>
          <p:nvPr/>
        </p:nvSpPr>
        <p:spPr>
          <a:xfrm>
            <a:off x="374517" y="6552596"/>
            <a:ext cx="8321811" cy="246221"/>
          </a:xfrm>
          <a:prstGeom prst="rect">
            <a:avLst/>
          </a:prstGeom>
          <a:noFill/>
        </p:spPr>
        <p:txBody>
          <a:bodyPr wrap="square">
            <a:spAutoFit/>
          </a:bodyPr>
          <a:lstStyle/>
          <a:p>
            <a:r>
              <a:rPr lang="en-GB" sz="1000" dirty="0">
                <a:ea typeface="Times New Roman" panose="02020603050405020304" pitchFamily="18" charset="0"/>
                <a:cs typeface="Calibri" panose="020F0502020204030204" pitchFamily="34" charset="0"/>
              </a:rPr>
              <a:t> </a:t>
            </a:r>
            <a:r>
              <a:rPr lang="en-GB" sz="1000" dirty="0">
                <a:hlinkClick r:id="rId10"/>
              </a:rPr>
              <a:t>https://www.gov.uk/government/publications/charities-and-reserves-cc19/charities-and-reserves</a:t>
            </a:r>
            <a:endParaRPr lang="en-GB" sz="1000" dirty="0"/>
          </a:p>
        </p:txBody>
      </p:sp>
      <p:sp>
        <p:nvSpPr>
          <p:cNvPr id="4" name="Slide Number Placeholder 2">
            <a:extLst>
              <a:ext uri="{FF2B5EF4-FFF2-40B4-BE49-F238E27FC236}">
                <a16:creationId xmlns:a16="http://schemas.microsoft.com/office/drawing/2014/main" id="{A1A5E292-7DFC-7387-94D2-2C502B791B60}"/>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25</a:t>
            </a:fld>
            <a:endParaRPr lang="en-GB" sz="2000" dirty="0">
              <a:solidFill>
                <a:schemeClr val="tx1"/>
              </a:solidFill>
            </a:endParaRPr>
          </a:p>
        </p:txBody>
      </p:sp>
    </p:spTree>
    <p:extLst>
      <p:ext uri="{BB962C8B-B14F-4D97-AF65-F5344CB8AC3E}">
        <p14:creationId xmlns:p14="http://schemas.microsoft.com/office/powerpoint/2010/main" val="2650403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500"/>
                                        <p:tgtEl>
                                          <p:spTgt spid="8"/>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17B0BE4-557E-2F09-E615-D300FA4C7BF5}"/>
              </a:ext>
            </a:extLst>
          </p:cNvPr>
          <p:cNvSpPr txBox="1"/>
          <p:nvPr/>
        </p:nvSpPr>
        <p:spPr>
          <a:xfrm>
            <a:off x="107005" y="4"/>
            <a:ext cx="5369668" cy="1015663"/>
          </a:xfrm>
          <a:prstGeom prst="rect">
            <a:avLst/>
          </a:prstGeom>
          <a:noFill/>
        </p:spPr>
        <p:txBody>
          <a:bodyPr wrap="square" rtlCol="0">
            <a:spAutoFit/>
          </a:bodyPr>
          <a:lstStyle/>
          <a:p>
            <a:pPr algn="ctr"/>
            <a:r>
              <a:rPr lang="en-GB" sz="6000" b="1" spc="300" dirty="0">
                <a:ln w="19050">
                  <a:solidFill>
                    <a:schemeClr val="accent6">
                      <a:lumMod val="75000"/>
                    </a:schemeClr>
                  </a:solidFill>
                </a:ln>
                <a:solidFill>
                  <a:srgbClr val="92D050"/>
                </a:solidFill>
                <a:latin typeface="Artane Elongated BT" panose="02080406040308020203" pitchFamily="18" charset="0"/>
              </a:rPr>
              <a:t>What’s the Problem ?</a:t>
            </a:r>
          </a:p>
        </p:txBody>
      </p:sp>
      <p:pic>
        <p:nvPicPr>
          <p:cNvPr id="3" name="Picture 2" descr="A statue of three monkeys&#10;&#10;Description automatically generated">
            <a:extLst>
              <a:ext uri="{FF2B5EF4-FFF2-40B4-BE49-F238E27FC236}">
                <a16:creationId xmlns:a16="http://schemas.microsoft.com/office/drawing/2014/main" id="{CB4AB6D6-9590-0029-2E0B-14174A128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2388" y="165214"/>
            <a:ext cx="3677056" cy="3462067"/>
          </a:xfrm>
          <a:prstGeom prst="rect">
            <a:avLst/>
          </a:prstGeom>
        </p:spPr>
      </p:pic>
      <p:sp>
        <p:nvSpPr>
          <p:cNvPr id="4" name="TextBox 3">
            <a:extLst>
              <a:ext uri="{FF2B5EF4-FFF2-40B4-BE49-F238E27FC236}">
                <a16:creationId xmlns:a16="http://schemas.microsoft.com/office/drawing/2014/main" id="{C167A5D3-ABF1-6587-BC1F-462251076941}"/>
              </a:ext>
            </a:extLst>
          </p:cNvPr>
          <p:cNvSpPr txBox="1"/>
          <p:nvPr/>
        </p:nvSpPr>
        <p:spPr>
          <a:xfrm>
            <a:off x="374518" y="1090251"/>
            <a:ext cx="5216559" cy="2739211"/>
          </a:xfrm>
          <a:prstGeom prst="rect">
            <a:avLst/>
          </a:prstGeom>
          <a:noFill/>
        </p:spPr>
        <p:txBody>
          <a:bodyPr wrap="square" rtlCol="0">
            <a:spAutoFit/>
          </a:bodyPr>
          <a:lstStyle/>
          <a:p>
            <a:pPr>
              <a:lnSpc>
                <a:spcPct val="90000"/>
              </a:lnSpc>
              <a:spcBef>
                <a:spcPts val="600"/>
              </a:spcBef>
            </a:pPr>
            <a:r>
              <a:rPr lang="en-US" sz="2000" b="1" dirty="0">
                <a:solidFill>
                  <a:srgbClr val="4C4C4E"/>
                </a:solidFill>
              </a:rPr>
              <a:t>Charities SORP:  Scope and Application</a:t>
            </a:r>
          </a:p>
          <a:p>
            <a:pPr>
              <a:spcBef>
                <a:spcPts val="600"/>
              </a:spcBef>
            </a:pPr>
            <a:r>
              <a:rPr lang="en-US" dirty="0">
                <a:solidFill>
                  <a:srgbClr val="4C4C4E"/>
                </a:solidFill>
              </a:rPr>
              <a:t>17. The accounting recommendations of this SORP </a:t>
            </a:r>
            <a:br>
              <a:rPr lang="en-US" dirty="0">
                <a:solidFill>
                  <a:srgbClr val="4C4C4E"/>
                </a:solidFill>
              </a:rPr>
            </a:br>
            <a:r>
              <a:rPr lang="en-US" dirty="0">
                <a:solidFill>
                  <a:srgbClr val="4C4C4E"/>
                </a:solidFill>
              </a:rPr>
              <a:t>do not apply to charities preparing cash-based receipts and payments accounts.</a:t>
            </a:r>
          </a:p>
          <a:p>
            <a:pPr>
              <a:spcBef>
                <a:spcPts val="600"/>
              </a:spcBef>
            </a:pPr>
            <a:r>
              <a:rPr lang="en-US" dirty="0">
                <a:solidFill>
                  <a:srgbClr val="4C4C4E"/>
                </a:solidFill>
              </a:rPr>
              <a:t>Charities preparing cash-based receipts and payments accounts must refer to the regulatory requirements </a:t>
            </a:r>
            <a:br>
              <a:rPr lang="en-US" dirty="0">
                <a:solidFill>
                  <a:srgbClr val="4C4C4E"/>
                </a:solidFill>
              </a:rPr>
            </a:br>
            <a:r>
              <a:rPr lang="en-US" dirty="0">
                <a:solidFill>
                  <a:srgbClr val="4C4C4E"/>
                </a:solidFill>
              </a:rPr>
              <a:t>of their jurisdiction(s) of registration regarding the format and content requirements for receipts and payments accounts and the trustees’ annual report.</a:t>
            </a:r>
            <a:endParaRPr lang="en-GB" dirty="0"/>
          </a:p>
        </p:txBody>
      </p:sp>
      <p:sp>
        <p:nvSpPr>
          <p:cNvPr id="11" name="TextBox 10">
            <a:extLst>
              <a:ext uri="{FF2B5EF4-FFF2-40B4-BE49-F238E27FC236}">
                <a16:creationId xmlns:a16="http://schemas.microsoft.com/office/drawing/2014/main" id="{C4F4E13C-7C27-0C2B-095E-8CE2FB21470D}"/>
              </a:ext>
            </a:extLst>
          </p:cNvPr>
          <p:cNvSpPr txBox="1"/>
          <p:nvPr/>
        </p:nvSpPr>
        <p:spPr>
          <a:xfrm>
            <a:off x="374517" y="5512916"/>
            <a:ext cx="8394965" cy="944874"/>
          </a:xfrm>
          <a:prstGeom prst="rect">
            <a:avLst/>
          </a:prstGeom>
          <a:noFill/>
        </p:spPr>
        <p:txBody>
          <a:bodyPr wrap="square" rtlCol="0">
            <a:spAutoFit/>
          </a:bodyPr>
          <a:lstStyle/>
          <a:p>
            <a:pPr>
              <a:lnSpc>
                <a:spcPct val="90000"/>
              </a:lnSpc>
              <a:spcBef>
                <a:spcPts val="600"/>
              </a:spcBef>
            </a:pPr>
            <a:r>
              <a:rPr lang="en-GB" sz="2000" b="1" dirty="0">
                <a:solidFill>
                  <a:srgbClr val="4C4C4E"/>
                </a:solidFill>
              </a:rPr>
              <a:t>Charity Commission:   CC16b  Receipts and Payments Introductory Notes</a:t>
            </a:r>
            <a:r>
              <a:rPr lang="en-GB" dirty="0">
                <a:solidFill>
                  <a:srgbClr val="4C4C4E"/>
                </a:solidFill>
              </a:rPr>
              <a:t>  </a:t>
            </a:r>
          </a:p>
          <a:p>
            <a:pPr>
              <a:lnSpc>
                <a:spcPct val="90000"/>
              </a:lnSpc>
              <a:spcBef>
                <a:spcPts val="600"/>
              </a:spcBef>
            </a:pPr>
            <a:r>
              <a:rPr lang="en-GB" dirty="0">
                <a:solidFill>
                  <a:srgbClr val="4C4C4E"/>
                </a:solidFill>
              </a:rPr>
              <a:t>The guidance and templates for both the Trustees’ Annual Report and the Annual Accounts </a:t>
            </a:r>
            <a:r>
              <a:rPr lang="en-GB" b="1" u="sng" dirty="0">
                <a:solidFill>
                  <a:srgbClr val="4C4C4E"/>
                </a:solidFill>
              </a:rPr>
              <a:t>makes no reference whatsoever</a:t>
            </a:r>
            <a:r>
              <a:rPr lang="en-GB" dirty="0">
                <a:solidFill>
                  <a:srgbClr val="4C4C4E"/>
                </a:solidFill>
              </a:rPr>
              <a:t> to Reserves or to Reserves Policies                </a:t>
            </a:r>
            <a:r>
              <a:rPr lang="en-GB" sz="1100" dirty="0">
                <a:solidFill>
                  <a:srgbClr val="4C4C4E"/>
                </a:solidFill>
              </a:rPr>
              <a:t> </a:t>
            </a:r>
            <a:r>
              <a:rPr lang="en-GB" sz="1100" dirty="0">
                <a:solidFill>
                  <a:srgbClr val="4C4C4E"/>
                </a:solidFill>
                <a:sym typeface="Wingdings" panose="05000000000000000000" pitchFamily="2" charset="2"/>
              </a:rPr>
              <a:t></a:t>
            </a:r>
            <a:endParaRPr lang="en-GB" sz="1100" dirty="0">
              <a:solidFill>
                <a:srgbClr val="4C4C4E"/>
              </a:solidFill>
            </a:endParaRPr>
          </a:p>
        </p:txBody>
      </p:sp>
      <p:sp>
        <p:nvSpPr>
          <p:cNvPr id="13" name="TextBox 12">
            <a:extLst>
              <a:ext uri="{FF2B5EF4-FFF2-40B4-BE49-F238E27FC236}">
                <a16:creationId xmlns:a16="http://schemas.microsoft.com/office/drawing/2014/main" id="{7756A6E8-754D-0D8E-AE0D-AA1EF5EE8827}"/>
              </a:ext>
            </a:extLst>
          </p:cNvPr>
          <p:cNvSpPr txBox="1"/>
          <p:nvPr/>
        </p:nvSpPr>
        <p:spPr>
          <a:xfrm>
            <a:off x="374518" y="3929055"/>
            <a:ext cx="8336607" cy="1308050"/>
          </a:xfrm>
          <a:prstGeom prst="rect">
            <a:avLst/>
          </a:prstGeom>
          <a:noFill/>
        </p:spPr>
        <p:txBody>
          <a:bodyPr wrap="square" rtlCol="0">
            <a:spAutoFit/>
          </a:bodyPr>
          <a:lstStyle/>
          <a:p>
            <a:pPr>
              <a:spcBef>
                <a:spcPts val="600"/>
              </a:spcBef>
            </a:pPr>
            <a:r>
              <a:rPr lang="en-GB" sz="2000" b="1" dirty="0">
                <a:solidFill>
                  <a:srgbClr val="4C4C4E"/>
                </a:solidFill>
              </a:rPr>
              <a:t>Charity Commission:  CC19  Charity Reserves:  Building Resilience</a:t>
            </a:r>
          </a:p>
          <a:p>
            <a:pPr>
              <a:spcBef>
                <a:spcPts val="600"/>
              </a:spcBef>
            </a:pPr>
            <a:r>
              <a:rPr lang="en-GB" dirty="0">
                <a:latin typeface="Calibri" panose="020F0502020204030204" pitchFamily="34" charset="0"/>
                <a:ea typeface="Times New Roman" panose="02020603050405020304" pitchFamily="18" charset="0"/>
                <a:cs typeface="Calibri" panose="020F0502020204030204" pitchFamily="34" charset="0"/>
              </a:rPr>
              <a:t>Charities SORP (FRS102) ….. sets out the recommended practice for preparing the trustees’ annual report and preparing accounts on an accruals basis.</a:t>
            </a:r>
            <a:br>
              <a:rPr lang="en-GB" dirty="0">
                <a:latin typeface="Calibri" panose="020F0502020204030204" pitchFamily="34" charset="0"/>
                <a:ea typeface="Times New Roman" panose="02020603050405020304" pitchFamily="18" charset="0"/>
                <a:cs typeface="Calibri" panose="020F0502020204030204" pitchFamily="34" charset="0"/>
              </a:rPr>
            </a:br>
            <a:r>
              <a:rPr lang="en-GB" dirty="0">
                <a:latin typeface="Calibri" panose="020F0502020204030204" pitchFamily="34" charset="0"/>
                <a:ea typeface="Times New Roman" panose="02020603050405020304" pitchFamily="18" charset="0"/>
                <a:cs typeface="Calibri" panose="020F0502020204030204" pitchFamily="34" charset="0"/>
              </a:rPr>
              <a:t>It does not apply to charities preparing receipts and payments accounts.</a:t>
            </a:r>
            <a:endParaRPr lang="en-GB" sz="16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2">
            <a:extLst>
              <a:ext uri="{FF2B5EF4-FFF2-40B4-BE49-F238E27FC236}">
                <a16:creationId xmlns:a16="http://schemas.microsoft.com/office/drawing/2014/main" id="{F3BC2451-A8E5-5BCD-DB8E-96F09BF7AB73}"/>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26</a:t>
            </a:fld>
            <a:endParaRPr lang="en-GB" sz="2000" dirty="0">
              <a:solidFill>
                <a:schemeClr val="tx1"/>
              </a:solidFill>
            </a:endParaRPr>
          </a:p>
        </p:txBody>
      </p:sp>
      <p:sp>
        <p:nvSpPr>
          <p:cNvPr id="2" name="Rectangle: Rounded Corners 1">
            <a:extLst>
              <a:ext uri="{FF2B5EF4-FFF2-40B4-BE49-F238E27FC236}">
                <a16:creationId xmlns:a16="http://schemas.microsoft.com/office/drawing/2014/main" id="{A36BC62F-E037-CC40-1748-966494226CD6}"/>
              </a:ext>
            </a:extLst>
          </p:cNvPr>
          <p:cNvSpPr/>
          <p:nvPr/>
        </p:nvSpPr>
        <p:spPr>
          <a:xfrm>
            <a:off x="374517" y="5512916"/>
            <a:ext cx="8195555" cy="944874"/>
          </a:xfrm>
          <a:prstGeom prst="roundRect">
            <a:avLst>
              <a:gd name="adj" fmla="val 24553"/>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542655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p:stCondLst>
                              <p:cond delay="2750"/>
                            </p:stCondLst>
                            <p:childTnLst>
                              <p:par>
                                <p:cTn id="13" presetID="22" presetClass="entr" presetSubtype="1" fill="hold" grpId="0" nodeType="afterEffect">
                                  <p:stCondLst>
                                    <p:cond delay="75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1000"/>
                                        <p:tgtEl>
                                          <p:spTgt spid="13"/>
                                        </p:tgtEl>
                                      </p:cBhvr>
                                    </p:animEffect>
                                  </p:childTnLst>
                                </p:cTn>
                              </p:par>
                            </p:childTnLst>
                          </p:cTn>
                        </p:par>
                        <p:par>
                          <p:cTn id="16" fill="hold">
                            <p:stCondLst>
                              <p:cond delay="4500"/>
                            </p:stCondLst>
                            <p:childTnLst>
                              <p:par>
                                <p:cTn id="17" presetID="22" presetClass="entr" presetSubtype="1" fill="hold" grpId="0" nodeType="afterEffect">
                                  <p:stCondLst>
                                    <p:cond delay="75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pic>
        <p:nvPicPr>
          <p:cNvPr id="7" name="Picture 6" descr="A red green and white pie chart&#10;&#10;Description automatically generated">
            <a:extLst>
              <a:ext uri="{FF2B5EF4-FFF2-40B4-BE49-F238E27FC236}">
                <a16:creationId xmlns:a16="http://schemas.microsoft.com/office/drawing/2014/main" id="{3851F2A7-647D-4045-4867-FA6C7CD3BF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780" y="1547761"/>
            <a:ext cx="4790872" cy="4790872"/>
          </a:xfrm>
          <a:prstGeom prst="rect">
            <a:avLst/>
          </a:prstGeom>
        </p:spPr>
      </p:pic>
      <p:sp>
        <p:nvSpPr>
          <p:cNvPr id="8" name="TextBox 7">
            <a:extLst>
              <a:ext uri="{FF2B5EF4-FFF2-40B4-BE49-F238E27FC236}">
                <a16:creationId xmlns:a16="http://schemas.microsoft.com/office/drawing/2014/main" id="{DFF9880B-0274-6CBF-FE25-DBDBD283F5AC}"/>
              </a:ext>
            </a:extLst>
          </p:cNvPr>
          <p:cNvSpPr txBox="1"/>
          <p:nvPr/>
        </p:nvSpPr>
        <p:spPr>
          <a:xfrm>
            <a:off x="6702364" y="1316932"/>
            <a:ext cx="1391055" cy="461665"/>
          </a:xfrm>
          <a:prstGeom prst="rect">
            <a:avLst/>
          </a:prstGeom>
          <a:noFill/>
        </p:spPr>
        <p:txBody>
          <a:bodyPr wrap="square" rtlCol="0">
            <a:spAutoFit/>
          </a:bodyPr>
          <a:lstStyle/>
          <a:p>
            <a:r>
              <a:rPr lang="en-GB" sz="2400" dirty="0"/>
              <a:t>Specific</a:t>
            </a:r>
          </a:p>
        </p:txBody>
      </p:sp>
      <p:sp>
        <p:nvSpPr>
          <p:cNvPr id="10" name="TextBox 9">
            <a:extLst>
              <a:ext uri="{FF2B5EF4-FFF2-40B4-BE49-F238E27FC236}">
                <a16:creationId xmlns:a16="http://schemas.microsoft.com/office/drawing/2014/main" id="{2531E68B-BACA-C731-C971-833AC6D0040A}"/>
              </a:ext>
            </a:extLst>
          </p:cNvPr>
          <p:cNvSpPr txBox="1"/>
          <p:nvPr/>
        </p:nvSpPr>
        <p:spPr>
          <a:xfrm>
            <a:off x="7953990" y="2443054"/>
            <a:ext cx="1391055" cy="461665"/>
          </a:xfrm>
          <a:prstGeom prst="rect">
            <a:avLst/>
          </a:prstGeom>
          <a:noFill/>
        </p:spPr>
        <p:txBody>
          <a:bodyPr wrap="square" rtlCol="0">
            <a:spAutoFit/>
          </a:bodyPr>
          <a:lstStyle/>
          <a:p>
            <a:r>
              <a:rPr lang="en-GB" sz="2400" dirty="0"/>
              <a:t>Period</a:t>
            </a:r>
          </a:p>
        </p:txBody>
      </p:sp>
      <p:sp>
        <p:nvSpPr>
          <p:cNvPr id="14" name="TextBox 13">
            <a:extLst>
              <a:ext uri="{FF2B5EF4-FFF2-40B4-BE49-F238E27FC236}">
                <a16:creationId xmlns:a16="http://schemas.microsoft.com/office/drawing/2014/main" id="{2837242B-0C08-078D-9259-850718487B82}"/>
              </a:ext>
            </a:extLst>
          </p:cNvPr>
          <p:cNvSpPr txBox="1"/>
          <p:nvPr/>
        </p:nvSpPr>
        <p:spPr>
          <a:xfrm>
            <a:off x="7675128" y="5439173"/>
            <a:ext cx="1391055" cy="461665"/>
          </a:xfrm>
          <a:prstGeom prst="rect">
            <a:avLst/>
          </a:prstGeom>
          <a:noFill/>
        </p:spPr>
        <p:txBody>
          <a:bodyPr wrap="square" rtlCol="0">
            <a:spAutoFit/>
          </a:bodyPr>
          <a:lstStyle/>
          <a:p>
            <a:r>
              <a:rPr lang="en-GB" sz="2400" dirty="0"/>
              <a:t>Vague</a:t>
            </a:r>
          </a:p>
        </p:txBody>
      </p:sp>
      <p:sp>
        <p:nvSpPr>
          <p:cNvPr id="15" name="TextBox 14">
            <a:extLst>
              <a:ext uri="{FF2B5EF4-FFF2-40B4-BE49-F238E27FC236}">
                <a16:creationId xmlns:a16="http://schemas.microsoft.com/office/drawing/2014/main" id="{CB780707-F9AF-6761-C9EE-3327748D9152}"/>
              </a:ext>
            </a:extLst>
          </p:cNvPr>
          <p:cNvSpPr txBox="1"/>
          <p:nvPr/>
        </p:nvSpPr>
        <p:spPr>
          <a:xfrm>
            <a:off x="4160196" y="6277082"/>
            <a:ext cx="2114144" cy="461665"/>
          </a:xfrm>
          <a:prstGeom prst="rect">
            <a:avLst/>
          </a:prstGeom>
          <a:noFill/>
        </p:spPr>
        <p:txBody>
          <a:bodyPr wrap="square" rtlCol="0">
            <a:spAutoFit/>
          </a:bodyPr>
          <a:lstStyle/>
          <a:p>
            <a:r>
              <a:rPr lang="en-GB" sz="2400" dirty="0"/>
              <a:t>Not Required</a:t>
            </a:r>
          </a:p>
        </p:txBody>
      </p:sp>
      <p:sp>
        <p:nvSpPr>
          <p:cNvPr id="16" name="TextBox 15">
            <a:extLst>
              <a:ext uri="{FF2B5EF4-FFF2-40B4-BE49-F238E27FC236}">
                <a16:creationId xmlns:a16="http://schemas.microsoft.com/office/drawing/2014/main" id="{27CBF5BA-B1FF-A261-31A8-6AA4E1D53791}"/>
              </a:ext>
            </a:extLst>
          </p:cNvPr>
          <p:cNvSpPr txBox="1"/>
          <p:nvPr/>
        </p:nvSpPr>
        <p:spPr>
          <a:xfrm>
            <a:off x="2084969" y="3454386"/>
            <a:ext cx="1494817" cy="830997"/>
          </a:xfrm>
          <a:prstGeom prst="rect">
            <a:avLst/>
          </a:prstGeom>
          <a:noFill/>
        </p:spPr>
        <p:txBody>
          <a:bodyPr wrap="square" rtlCol="0">
            <a:spAutoFit/>
          </a:bodyPr>
          <a:lstStyle/>
          <a:p>
            <a:r>
              <a:rPr lang="en-GB" sz="2400" b="1" dirty="0"/>
              <a:t>No</a:t>
            </a:r>
            <a:r>
              <a:rPr lang="en-GB" sz="2400" dirty="0"/>
              <a:t> Policy Statement</a:t>
            </a:r>
          </a:p>
        </p:txBody>
      </p:sp>
      <p:sp>
        <p:nvSpPr>
          <p:cNvPr id="17" name="TextBox 16">
            <a:extLst>
              <a:ext uri="{FF2B5EF4-FFF2-40B4-BE49-F238E27FC236}">
                <a16:creationId xmlns:a16="http://schemas.microsoft.com/office/drawing/2014/main" id="{602EDD2C-CDE4-A28F-0D7D-C01AE82A4FA2}"/>
              </a:ext>
            </a:extLst>
          </p:cNvPr>
          <p:cNvSpPr txBox="1"/>
          <p:nvPr/>
        </p:nvSpPr>
        <p:spPr>
          <a:xfrm>
            <a:off x="0" y="5"/>
            <a:ext cx="9144000" cy="1015663"/>
          </a:xfrm>
          <a:prstGeom prst="rect">
            <a:avLst/>
          </a:prstGeom>
          <a:noFill/>
        </p:spPr>
        <p:txBody>
          <a:bodyPr wrap="square" rtlCol="0">
            <a:spAutoFit/>
          </a:bodyPr>
          <a:lstStyle/>
          <a:p>
            <a:pPr algn="ctr"/>
            <a:r>
              <a:rPr lang="en-GB" sz="6000" b="1" spc="300" dirty="0">
                <a:ln w="19050">
                  <a:solidFill>
                    <a:schemeClr val="accent6">
                      <a:lumMod val="75000"/>
                    </a:schemeClr>
                  </a:solidFill>
                </a:ln>
                <a:solidFill>
                  <a:srgbClr val="92D050"/>
                </a:solidFill>
                <a:latin typeface="Artane Elongated BT" panose="02080406040308020203" pitchFamily="18" charset="0"/>
              </a:rPr>
              <a:t>The Evidence</a:t>
            </a:r>
          </a:p>
        </p:txBody>
      </p:sp>
      <p:sp>
        <p:nvSpPr>
          <p:cNvPr id="18" name="TextBox 17">
            <a:extLst>
              <a:ext uri="{FF2B5EF4-FFF2-40B4-BE49-F238E27FC236}">
                <a16:creationId xmlns:a16="http://schemas.microsoft.com/office/drawing/2014/main" id="{7526A15D-D6AF-AD4C-94A7-581899D76CC3}"/>
              </a:ext>
            </a:extLst>
          </p:cNvPr>
          <p:cNvSpPr txBox="1"/>
          <p:nvPr/>
        </p:nvSpPr>
        <p:spPr>
          <a:xfrm>
            <a:off x="77823" y="4833187"/>
            <a:ext cx="3706239" cy="1569660"/>
          </a:xfrm>
          <a:prstGeom prst="rect">
            <a:avLst/>
          </a:prstGeom>
          <a:noFill/>
        </p:spPr>
        <p:txBody>
          <a:bodyPr wrap="square" rtlCol="0">
            <a:spAutoFit/>
          </a:bodyPr>
          <a:lstStyle/>
          <a:p>
            <a:pPr algn="ctr"/>
            <a:r>
              <a:rPr lang="en-GB" sz="2400" b="1" dirty="0"/>
              <a:t>Trustees’ Annual Reports</a:t>
            </a:r>
          </a:p>
          <a:p>
            <a:pPr algn="ctr"/>
            <a:r>
              <a:rPr lang="en-GB" sz="2400" b="1" dirty="0"/>
              <a:t>Reserves Policy Statements</a:t>
            </a:r>
          </a:p>
          <a:p>
            <a:pPr algn="ctr"/>
            <a:r>
              <a:rPr lang="en-GB" sz="2400" b="1" dirty="0"/>
              <a:t>102 Random Charities </a:t>
            </a:r>
          </a:p>
          <a:p>
            <a:pPr algn="ctr"/>
            <a:r>
              <a:rPr lang="en-GB" sz="2400" b="1" dirty="0"/>
              <a:t>£25,000 - £250,000</a:t>
            </a:r>
          </a:p>
        </p:txBody>
      </p:sp>
      <p:sp>
        <p:nvSpPr>
          <p:cNvPr id="19" name="TextBox 18">
            <a:extLst>
              <a:ext uri="{FF2B5EF4-FFF2-40B4-BE49-F238E27FC236}">
                <a16:creationId xmlns:a16="http://schemas.microsoft.com/office/drawing/2014/main" id="{3713BB17-2761-EF11-B572-9ECF86E51869}"/>
              </a:ext>
            </a:extLst>
          </p:cNvPr>
          <p:cNvSpPr txBox="1"/>
          <p:nvPr/>
        </p:nvSpPr>
        <p:spPr>
          <a:xfrm>
            <a:off x="157278" y="1155189"/>
            <a:ext cx="3878089" cy="1200329"/>
          </a:xfrm>
          <a:prstGeom prst="rect">
            <a:avLst/>
          </a:prstGeom>
          <a:noFill/>
        </p:spPr>
        <p:txBody>
          <a:bodyPr wrap="square" rtlCol="0">
            <a:spAutoFit/>
          </a:bodyPr>
          <a:lstStyle/>
          <a:p>
            <a:pPr algn="ctr">
              <a:lnSpc>
                <a:spcPct val="90000"/>
              </a:lnSpc>
            </a:pPr>
            <a:r>
              <a:rPr lang="en-GB" sz="4000" b="1" spc="300" dirty="0">
                <a:ln w="19050">
                  <a:solidFill>
                    <a:schemeClr val="accent6">
                      <a:lumMod val="75000"/>
                    </a:schemeClr>
                  </a:solidFill>
                </a:ln>
                <a:solidFill>
                  <a:srgbClr val="92D050"/>
                </a:solidFill>
                <a:latin typeface="Artane Elongated BT" panose="02080406040308020203" pitchFamily="18" charset="0"/>
              </a:rPr>
              <a:t>Small Charity Support Review,  Jan’24</a:t>
            </a:r>
          </a:p>
        </p:txBody>
      </p:sp>
      <p:sp>
        <p:nvSpPr>
          <p:cNvPr id="4" name="Slide Number Placeholder 2">
            <a:extLst>
              <a:ext uri="{FF2B5EF4-FFF2-40B4-BE49-F238E27FC236}">
                <a16:creationId xmlns:a16="http://schemas.microsoft.com/office/drawing/2014/main" id="{773BD3DA-FCAD-93B7-26AF-B4717D6D92DB}"/>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27</a:t>
            </a:fld>
            <a:endParaRPr lang="en-GB" sz="2000" dirty="0">
              <a:solidFill>
                <a:schemeClr val="tx1"/>
              </a:solidFill>
            </a:endParaRPr>
          </a:p>
        </p:txBody>
      </p:sp>
    </p:spTree>
    <p:extLst>
      <p:ext uri="{BB962C8B-B14F-4D97-AF65-F5344CB8AC3E}">
        <p14:creationId xmlns:p14="http://schemas.microsoft.com/office/powerpoint/2010/main" val="3574786187"/>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02EDD2C-CDE4-A28F-0D7D-C01AE82A4FA2}"/>
              </a:ext>
            </a:extLst>
          </p:cNvPr>
          <p:cNvSpPr txBox="1"/>
          <p:nvPr/>
        </p:nvSpPr>
        <p:spPr>
          <a:xfrm>
            <a:off x="0" y="5"/>
            <a:ext cx="9144000" cy="1015663"/>
          </a:xfrm>
          <a:prstGeom prst="rect">
            <a:avLst/>
          </a:prstGeom>
          <a:noFill/>
        </p:spPr>
        <p:txBody>
          <a:bodyPr wrap="square" rtlCol="0">
            <a:spAutoFit/>
          </a:bodyPr>
          <a:lstStyle/>
          <a:p>
            <a:pPr algn="ctr"/>
            <a:r>
              <a:rPr lang="en-GB" sz="6000" b="1" spc="300" dirty="0">
                <a:ln w="19050">
                  <a:solidFill>
                    <a:schemeClr val="accent6">
                      <a:lumMod val="75000"/>
                    </a:schemeClr>
                  </a:solidFill>
                </a:ln>
                <a:solidFill>
                  <a:srgbClr val="92D050"/>
                </a:solidFill>
                <a:latin typeface="Artane Elongated BT" panose="02080406040308020203" pitchFamily="18" charset="0"/>
              </a:rPr>
              <a:t>The Evidence</a:t>
            </a:r>
          </a:p>
        </p:txBody>
      </p:sp>
      <p:sp>
        <p:nvSpPr>
          <p:cNvPr id="19" name="TextBox 18">
            <a:extLst>
              <a:ext uri="{FF2B5EF4-FFF2-40B4-BE49-F238E27FC236}">
                <a16:creationId xmlns:a16="http://schemas.microsoft.com/office/drawing/2014/main" id="{3713BB17-2761-EF11-B572-9ECF86E51869}"/>
              </a:ext>
            </a:extLst>
          </p:cNvPr>
          <p:cNvSpPr txBox="1"/>
          <p:nvPr/>
        </p:nvSpPr>
        <p:spPr>
          <a:xfrm>
            <a:off x="0" y="1096505"/>
            <a:ext cx="9144000" cy="584775"/>
          </a:xfrm>
          <a:prstGeom prst="rect">
            <a:avLst/>
          </a:prstGeom>
          <a:noFill/>
        </p:spPr>
        <p:txBody>
          <a:bodyPr wrap="square" rtlCol="0">
            <a:spAutoFit/>
          </a:bodyPr>
          <a:lstStyle/>
          <a:p>
            <a:pPr algn="ctr"/>
            <a:r>
              <a:rPr lang="en-GB" sz="3200" b="1" dirty="0"/>
              <a:t>Qualifications of the Independent Examiner</a:t>
            </a:r>
          </a:p>
        </p:txBody>
      </p:sp>
      <p:pic>
        <p:nvPicPr>
          <p:cNvPr id="2" name="Picture 1">
            <a:extLst>
              <a:ext uri="{FF2B5EF4-FFF2-40B4-BE49-F238E27FC236}">
                <a16:creationId xmlns:a16="http://schemas.microsoft.com/office/drawing/2014/main" id="{061E1773-01D9-7ADC-5D15-4BC31403B769}"/>
              </a:ext>
            </a:extLst>
          </p:cNvPr>
          <p:cNvPicPr>
            <a:picLocks noChangeAspect="1"/>
          </p:cNvPicPr>
          <p:nvPr/>
        </p:nvPicPr>
        <p:blipFill>
          <a:blip r:embed="rId3"/>
          <a:srcRect b="9907"/>
          <a:stretch/>
        </p:blipFill>
        <p:spPr>
          <a:xfrm>
            <a:off x="606566" y="1940445"/>
            <a:ext cx="7930879" cy="4654908"/>
          </a:xfrm>
          <a:prstGeom prst="rect">
            <a:avLst/>
          </a:prstGeom>
          <a:ln w="12700">
            <a:solidFill>
              <a:schemeClr val="tx1"/>
            </a:solidFill>
          </a:ln>
        </p:spPr>
      </p:pic>
    </p:spTree>
    <p:extLst>
      <p:ext uri="{BB962C8B-B14F-4D97-AF65-F5344CB8AC3E}">
        <p14:creationId xmlns:p14="http://schemas.microsoft.com/office/powerpoint/2010/main" val="792368419"/>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02EDD2C-CDE4-A28F-0D7D-C01AE82A4FA2}"/>
              </a:ext>
            </a:extLst>
          </p:cNvPr>
          <p:cNvSpPr txBox="1"/>
          <p:nvPr/>
        </p:nvSpPr>
        <p:spPr>
          <a:xfrm>
            <a:off x="0" y="5"/>
            <a:ext cx="9144000" cy="1015663"/>
          </a:xfrm>
          <a:prstGeom prst="rect">
            <a:avLst/>
          </a:prstGeom>
          <a:noFill/>
        </p:spPr>
        <p:txBody>
          <a:bodyPr wrap="square" rtlCol="0">
            <a:spAutoFit/>
          </a:bodyPr>
          <a:lstStyle/>
          <a:p>
            <a:pPr algn="ctr"/>
            <a:r>
              <a:rPr lang="en-GB" sz="6000" b="1" spc="300" dirty="0">
                <a:ln w="19050">
                  <a:solidFill>
                    <a:schemeClr val="accent6">
                      <a:lumMod val="75000"/>
                    </a:schemeClr>
                  </a:solidFill>
                </a:ln>
                <a:solidFill>
                  <a:srgbClr val="92D050"/>
                </a:solidFill>
                <a:latin typeface="Artane Elongated BT" panose="02080406040308020203" pitchFamily="18" charset="0"/>
              </a:rPr>
              <a:t>The Evidence</a:t>
            </a:r>
          </a:p>
        </p:txBody>
      </p:sp>
      <p:sp>
        <p:nvSpPr>
          <p:cNvPr id="3" name="TextBox 2">
            <a:extLst>
              <a:ext uri="{FF2B5EF4-FFF2-40B4-BE49-F238E27FC236}">
                <a16:creationId xmlns:a16="http://schemas.microsoft.com/office/drawing/2014/main" id="{2C32AA54-3B8B-8E5F-9471-D77979F68E73}"/>
              </a:ext>
            </a:extLst>
          </p:cNvPr>
          <p:cNvSpPr txBox="1"/>
          <p:nvPr/>
        </p:nvSpPr>
        <p:spPr>
          <a:xfrm>
            <a:off x="389110" y="1134925"/>
            <a:ext cx="8365787" cy="3031599"/>
          </a:xfrm>
          <a:prstGeom prst="rect">
            <a:avLst/>
          </a:prstGeom>
          <a:noFill/>
        </p:spPr>
        <p:txBody>
          <a:bodyPr wrap="square" rtlCol="0">
            <a:spAutoFit/>
          </a:bodyPr>
          <a:lstStyle/>
          <a:p>
            <a:pPr>
              <a:spcBef>
                <a:spcPts val="600"/>
              </a:spcBef>
            </a:pPr>
            <a:r>
              <a:rPr lang="en-US" sz="2400" b="1" dirty="0">
                <a:solidFill>
                  <a:srgbClr val="000000"/>
                </a:solidFill>
                <a:latin typeface="Calibri" panose="020F0502020204030204" pitchFamily="34" charset="0"/>
              </a:rPr>
              <a:t>Charity Commission</a:t>
            </a:r>
            <a:br>
              <a:rPr lang="en-US" dirty="0">
                <a:solidFill>
                  <a:srgbClr val="000000"/>
                </a:solidFill>
                <a:latin typeface="Calibri" panose="020F0502020204030204" pitchFamily="34" charset="0"/>
              </a:rPr>
            </a:br>
            <a:r>
              <a:rPr lang="en-US" sz="2000" dirty="0">
                <a:solidFill>
                  <a:srgbClr val="000000"/>
                </a:solidFill>
                <a:latin typeface="Calibri" panose="020F0502020204030204" pitchFamily="34" charset="0"/>
              </a:rPr>
              <a:t>Public letter to the Financial Reporting Council</a:t>
            </a:r>
            <a:r>
              <a:rPr lang="en-US" sz="2000" b="1" dirty="0">
                <a:solidFill>
                  <a:srgbClr val="000000"/>
                </a:solidFill>
                <a:latin typeface="Calibri" panose="020F0502020204030204" pitchFamily="34" charset="0"/>
              </a:rPr>
              <a:t>  </a:t>
            </a:r>
            <a:r>
              <a:rPr lang="en-US" i="1" dirty="0">
                <a:solidFill>
                  <a:srgbClr val="000000"/>
                </a:solidFill>
                <a:latin typeface="Calibri" panose="020F0502020204030204" pitchFamily="34" charset="0"/>
              </a:rPr>
              <a:t>{May 2021}</a:t>
            </a:r>
            <a:br>
              <a:rPr lang="en-US" dirty="0">
                <a:solidFill>
                  <a:srgbClr val="000000"/>
                </a:solidFill>
                <a:latin typeface="Calibri" panose="020F0502020204030204" pitchFamily="34" charset="0"/>
              </a:rPr>
            </a:br>
            <a:r>
              <a:rPr lang="en-US" sz="1000" i="1" dirty="0">
                <a:solidFill>
                  <a:srgbClr val="000000"/>
                </a:solidFill>
                <a:latin typeface="Calibri" panose="020F0502020204030204" pitchFamily="34" charset="0"/>
                <a:hlinkClick r:id="rId3"/>
              </a:rPr>
              <a:t>https://www.smallcharitysupport.uk/images/Thoughts/NFfP-ChCom-FRC.pdf</a:t>
            </a:r>
            <a:endParaRPr lang="en-US" sz="1000" i="1" dirty="0">
              <a:solidFill>
                <a:srgbClr val="000000"/>
              </a:solidFill>
              <a:latin typeface="Calibri" panose="020F0502020204030204" pitchFamily="34" charset="0"/>
            </a:endParaRPr>
          </a:p>
          <a:p>
            <a:pPr>
              <a:spcBef>
                <a:spcPts val="600"/>
              </a:spcBef>
            </a:pPr>
            <a:r>
              <a:rPr lang="en-US" sz="1900" dirty="0">
                <a:solidFill>
                  <a:srgbClr val="000000"/>
                </a:solidFill>
                <a:latin typeface="Calibri" panose="020F0502020204030204" pitchFamily="34" charset="0"/>
              </a:rPr>
              <a:t>"</a:t>
            </a:r>
            <a:r>
              <a:rPr lang="en-US" sz="1900" i="1" dirty="0">
                <a:solidFill>
                  <a:srgbClr val="000000"/>
                </a:solidFill>
                <a:latin typeface="Calibri" panose="020F0502020204030204" pitchFamily="34" charset="0"/>
              </a:rPr>
              <a:t>The focus of accounting standards is very much on the interests of the providers of risk capital to for-profit businesses.   Charities are established for the public benefit and not as owner managed for-profit businesses and, although welcome, the PBE paragraphs are proving insufficient in addressing the reporting needs of the users or charity accounts and avoiding for-profit orientated disclosures detracting from the quality and character of public benefit accounting and reporting.</a:t>
            </a:r>
            <a:r>
              <a:rPr lang="en-US" sz="1900" dirty="0">
                <a:solidFill>
                  <a:srgbClr val="000000"/>
                </a:solidFill>
                <a:latin typeface="Calibri" panose="020F0502020204030204" pitchFamily="34" charset="0"/>
              </a:rPr>
              <a:t>“                       </a:t>
            </a:r>
            <a:r>
              <a:rPr lang="en-US" sz="1000" dirty="0">
                <a:solidFill>
                  <a:srgbClr val="000000"/>
                </a:solidFill>
                <a:latin typeface="Calibri" panose="020F0502020204030204" pitchFamily="34" charset="0"/>
              </a:rPr>
              <a:t> </a:t>
            </a:r>
            <a:r>
              <a:rPr lang="en-US" sz="1000" dirty="0">
                <a:solidFill>
                  <a:srgbClr val="000000"/>
                </a:solidFill>
                <a:latin typeface="Calibri" panose="020F0502020204030204" pitchFamily="34" charset="0"/>
                <a:sym typeface="Wingdings" panose="05000000000000000000" pitchFamily="2" charset="2"/>
              </a:rPr>
              <a:t></a:t>
            </a:r>
            <a:endParaRPr lang="en-US" sz="1000"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 </a:t>
            </a:r>
          </a:p>
        </p:txBody>
      </p:sp>
      <p:sp>
        <p:nvSpPr>
          <p:cNvPr id="4" name="TextBox 3">
            <a:extLst>
              <a:ext uri="{FF2B5EF4-FFF2-40B4-BE49-F238E27FC236}">
                <a16:creationId xmlns:a16="http://schemas.microsoft.com/office/drawing/2014/main" id="{17A4B515-330B-7F64-10B8-3C74FA284FAA}"/>
              </a:ext>
            </a:extLst>
          </p:cNvPr>
          <p:cNvSpPr txBox="1"/>
          <p:nvPr/>
        </p:nvSpPr>
        <p:spPr>
          <a:xfrm>
            <a:off x="389107" y="4074193"/>
            <a:ext cx="8287967" cy="2462213"/>
          </a:xfrm>
          <a:prstGeom prst="rect">
            <a:avLst/>
          </a:prstGeom>
          <a:noFill/>
        </p:spPr>
        <p:txBody>
          <a:bodyPr wrap="square" rtlCol="0">
            <a:spAutoFit/>
          </a:bodyPr>
          <a:lstStyle/>
          <a:p>
            <a:r>
              <a:rPr lang="en-US" sz="2400" b="1" dirty="0">
                <a:solidFill>
                  <a:srgbClr val="000000"/>
                </a:solidFill>
                <a:latin typeface="Calibri" panose="020F0502020204030204" pitchFamily="34" charset="0"/>
              </a:rPr>
              <a:t>Caron Bradshaw</a:t>
            </a:r>
            <a:r>
              <a:rPr lang="en-US" sz="2000" b="1" i="1" dirty="0">
                <a:solidFill>
                  <a:srgbClr val="000000"/>
                </a:solidFill>
                <a:latin typeface="Calibri" panose="020F0502020204030204" pitchFamily="34" charset="0"/>
              </a:rPr>
              <a:t>, CEO of the Charity Finance Group</a:t>
            </a:r>
            <a:br>
              <a:rPr lang="en-US" sz="2000" b="1" i="1" dirty="0">
                <a:solidFill>
                  <a:srgbClr val="000000"/>
                </a:solidFill>
                <a:latin typeface="Calibri" panose="020F0502020204030204" pitchFamily="34" charset="0"/>
              </a:rPr>
            </a:br>
            <a:r>
              <a:rPr lang="en-US" sz="2000" dirty="0">
                <a:solidFill>
                  <a:srgbClr val="000000"/>
                </a:solidFill>
                <a:latin typeface="Calibri" panose="020F0502020204030204" pitchFamily="34" charset="0"/>
              </a:rPr>
              <a:t>Article published in the Third Sector magazine</a:t>
            </a:r>
            <a:r>
              <a:rPr lang="en-US" i="1" dirty="0">
                <a:solidFill>
                  <a:srgbClr val="000000"/>
                </a:solidFill>
                <a:latin typeface="Calibri" panose="020F0502020204030204" pitchFamily="34" charset="0"/>
              </a:rPr>
              <a:t>  {July 2021}</a:t>
            </a:r>
            <a:br>
              <a:rPr lang="en-US" i="1" dirty="0">
                <a:solidFill>
                  <a:srgbClr val="000000"/>
                </a:solidFill>
                <a:latin typeface="Calibri" panose="020F0502020204030204" pitchFamily="34" charset="0"/>
              </a:rPr>
            </a:br>
            <a:r>
              <a:rPr lang="en-US" sz="1000" i="1" dirty="0">
                <a:solidFill>
                  <a:srgbClr val="000000"/>
                </a:solidFill>
                <a:latin typeface="Calibri" panose="020F0502020204030204" pitchFamily="34" charset="0"/>
                <a:hlinkClick r:id="rId4"/>
              </a:rPr>
              <a:t>https://www.thirdsector.co.uk/trustees-major-charities-held-personally-liable-accounting-mistakes/governance/article/1722228</a:t>
            </a:r>
            <a:r>
              <a:rPr lang="en-US" sz="1000" i="1" dirty="0">
                <a:solidFill>
                  <a:srgbClr val="000000"/>
                </a:solidFill>
                <a:latin typeface="Calibri" panose="020F0502020204030204" pitchFamily="34" charset="0"/>
              </a:rPr>
              <a:t> </a:t>
            </a:r>
          </a:p>
          <a:p>
            <a:pPr>
              <a:spcBef>
                <a:spcPts val="600"/>
              </a:spcBef>
            </a:pPr>
            <a:r>
              <a:rPr lang="en-US" sz="1900" i="1" dirty="0">
                <a:solidFill>
                  <a:srgbClr val="000000"/>
                </a:solidFill>
                <a:latin typeface="Calibri" panose="020F0502020204030204" pitchFamily="34" charset="0"/>
              </a:rPr>
              <a:t>“The government’s drive to increase trust and transparency is to be welcomed by all.   However, we need to break this long but flawed habit of shoehorning charities into regulation and legislation designed for the for-profit world to avoid the unintended and harmful consequences such an approach brings about for the third sector.”</a:t>
            </a:r>
            <a:endParaRPr lang="en-GB" sz="1900" dirty="0"/>
          </a:p>
        </p:txBody>
      </p:sp>
      <p:sp>
        <p:nvSpPr>
          <p:cNvPr id="6" name="Slide Number Placeholder 2">
            <a:extLst>
              <a:ext uri="{FF2B5EF4-FFF2-40B4-BE49-F238E27FC236}">
                <a16:creationId xmlns:a16="http://schemas.microsoft.com/office/drawing/2014/main" id="{344398C5-F1D3-1DB6-4D97-5E4132D97241}"/>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29</a:t>
            </a:fld>
            <a:endParaRPr lang="en-GB" sz="2000" dirty="0">
              <a:solidFill>
                <a:schemeClr val="tx1"/>
              </a:solidFill>
            </a:endParaRPr>
          </a:p>
        </p:txBody>
      </p:sp>
      <p:sp>
        <p:nvSpPr>
          <p:cNvPr id="2" name="Rectangle: Rounded Corners 1">
            <a:extLst>
              <a:ext uri="{FF2B5EF4-FFF2-40B4-BE49-F238E27FC236}">
                <a16:creationId xmlns:a16="http://schemas.microsoft.com/office/drawing/2014/main" id="{3676D2C7-E04B-C3D1-633B-BFF5D6B36E23}"/>
              </a:ext>
            </a:extLst>
          </p:cNvPr>
          <p:cNvSpPr/>
          <p:nvPr/>
        </p:nvSpPr>
        <p:spPr>
          <a:xfrm>
            <a:off x="389103" y="2644643"/>
            <a:ext cx="8287966" cy="1234446"/>
          </a:xfrm>
          <a:prstGeom prst="roundRect">
            <a:avLst>
              <a:gd name="adj" fmla="val 18705"/>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6F9BD43C-5ABE-4A64-13AF-867A8A561124}"/>
              </a:ext>
            </a:extLst>
          </p:cNvPr>
          <p:cNvSpPr/>
          <p:nvPr/>
        </p:nvSpPr>
        <p:spPr>
          <a:xfrm>
            <a:off x="389102" y="5318739"/>
            <a:ext cx="8287967" cy="1234446"/>
          </a:xfrm>
          <a:prstGeom prst="roundRect">
            <a:avLst>
              <a:gd name="adj" fmla="val 18705"/>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93092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par>
                          <p:cTn id="13" fill="hold">
                            <p:stCondLst>
                              <p:cond delay="1000"/>
                            </p:stCondLst>
                            <p:childTnLst>
                              <p:par>
                                <p:cTn id="14" presetID="10" presetClass="entr" presetSubtype="0" fill="hold" grpId="0" nodeType="afterEffect">
                                  <p:stCondLst>
                                    <p:cond delay="7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C61245B-BC78-9E1F-252C-5DA62EC91B41}"/>
              </a:ext>
            </a:extLst>
          </p:cNvPr>
          <p:cNvSpPr txBox="1"/>
          <p:nvPr/>
        </p:nvSpPr>
        <p:spPr>
          <a:xfrm>
            <a:off x="539889" y="1425917"/>
            <a:ext cx="8064229" cy="5109091"/>
          </a:xfrm>
          <a:prstGeom prst="rect">
            <a:avLst/>
          </a:prstGeom>
          <a:noFill/>
        </p:spPr>
        <p:txBody>
          <a:bodyPr wrap="square" rtlCol="0">
            <a:spAutoFit/>
          </a:bodyPr>
          <a:lstStyle/>
          <a:p>
            <a:pPr marL="361942" indent="-361942">
              <a:spcBef>
                <a:spcPts val="1200"/>
              </a:spcBef>
              <a:buFont typeface="Wingdings" panose="05000000000000000000" pitchFamily="2" charset="2"/>
              <a:buChar char="v"/>
            </a:pPr>
            <a:r>
              <a:rPr lang="en-US" sz="2000" b="1" dirty="0"/>
              <a:t>to keep something for a particular purpose or time,</a:t>
            </a:r>
            <a:br>
              <a:rPr lang="en-US" sz="2000" b="1" dirty="0"/>
            </a:br>
            <a:r>
              <a:rPr lang="en-US" dirty="0"/>
              <a:t>if you reserve something such as a seat on an aircraft or a table at a restaurant, you arrange for it to be kept for your use;</a:t>
            </a:r>
          </a:p>
          <a:p>
            <a:pPr marL="361942" indent="-361942">
              <a:spcBef>
                <a:spcPts val="1200"/>
              </a:spcBef>
              <a:buFont typeface="Wingdings" panose="05000000000000000000" pitchFamily="2" charset="2"/>
              <a:buChar char="v"/>
            </a:pPr>
            <a:r>
              <a:rPr lang="en-US" sz="2000" b="1" dirty="0"/>
              <a:t>keeping something or a supply of something until it is needed,</a:t>
            </a:r>
            <a:br>
              <a:rPr lang="en-US" dirty="0"/>
            </a:br>
            <a:r>
              <a:rPr lang="en-US" sz="2000" dirty="0"/>
              <a:t>she keeps a little money in reserve, for use if and when needed;</a:t>
            </a:r>
          </a:p>
          <a:p>
            <a:pPr marL="361942" indent="-361942">
              <a:spcBef>
                <a:spcPts val="1200"/>
              </a:spcBef>
              <a:buFont typeface="Wingdings" panose="05000000000000000000" pitchFamily="2" charset="2"/>
              <a:buChar char="v"/>
            </a:pPr>
            <a:r>
              <a:rPr lang="en-US" sz="2000" b="1" dirty="0"/>
              <a:t>an area of land kept in its natural state, </a:t>
            </a:r>
            <a:br>
              <a:rPr lang="en-US" sz="1600" dirty="0"/>
            </a:br>
            <a:r>
              <a:rPr lang="en-US" dirty="0"/>
              <a:t>especially for wild animals to live in and be protected;</a:t>
            </a:r>
          </a:p>
          <a:p>
            <a:pPr marL="361942" indent="-361942">
              <a:spcBef>
                <a:spcPts val="1200"/>
              </a:spcBef>
              <a:buFont typeface="Wingdings" panose="05000000000000000000" pitchFamily="2" charset="2"/>
              <a:buChar char="v"/>
            </a:pPr>
            <a:r>
              <a:rPr lang="en-US" sz="2000" b="1" dirty="0"/>
              <a:t>in sports, an extra player who is ready to play if needed,</a:t>
            </a:r>
            <a:br>
              <a:rPr lang="en-US" sz="1600" dirty="0"/>
            </a:br>
            <a:r>
              <a:rPr lang="en-US" dirty="0"/>
              <a:t>also, a group of people who are not permanently in the armed forces but are used only if needed;</a:t>
            </a:r>
          </a:p>
          <a:p>
            <a:pPr marL="361942" indent="-361942">
              <a:spcBef>
                <a:spcPts val="1200"/>
              </a:spcBef>
              <a:buFont typeface="Wingdings" panose="05000000000000000000" pitchFamily="2" charset="2"/>
              <a:buChar char="v"/>
            </a:pPr>
            <a:r>
              <a:rPr lang="en-US" sz="2000" b="1" dirty="0"/>
              <a:t>the lowest amount of money the owners will accept for something being sold</a:t>
            </a:r>
            <a:r>
              <a:rPr lang="en-US" dirty="0"/>
              <a:t>;</a:t>
            </a:r>
          </a:p>
          <a:p>
            <a:pPr marL="361942" indent="-361942">
              <a:spcBef>
                <a:spcPts val="1200"/>
              </a:spcBef>
              <a:buFont typeface="Wingdings" panose="05000000000000000000" pitchFamily="2" charset="2"/>
              <a:buChar char="v"/>
            </a:pPr>
            <a:r>
              <a:rPr lang="en-US" sz="2000" b="1" dirty="0"/>
              <a:t>reserve judgement, to not decide on something immediately.</a:t>
            </a:r>
          </a:p>
          <a:p>
            <a:pPr marL="285744" indent="-285744">
              <a:spcBef>
                <a:spcPts val="1200"/>
              </a:spcBef>
              <a:buFont typeface="Wingdings" panose="05000000000000000000" pitchFamily="2" charset="2"/>
              <a:buChar char="v"/>
            </a:pPr>
            <a:endParaRPr lang="en-GB" sz="1600" dirty="0"/>
          </a:p>
        </p:txBody>
      </p:sp>
      <p:sp>
        <p:nvSpPr>
          <p:cNvPr id="12" name="TextBox 11">
            <a:extLst>
              <a:ext uri="{FF2B5EF4-FFF2-40B4-BE49-F238E27FC236}">
                <a16:creationId xmlns:a16="http://schemas.microsoft.com/office/drawing/2014/main" id="{2AE545E9-1D1E-BDF5-B184-3AF073CE08AA}"/>
              </a:ext>
            </a:extLst>
          </p:cNvPr>
          <p:cNvSpPr txBox="1"/>
          <p:nvPr/>
        </p:nvSpPr>
        <p:spPr>
          <a:xfrm>
            <a:off x="0" y="240963"/>
            <a:ext cx="9144000" cy="923330"/>
          </a:xfrm>
          <a:prstGeom prst="rect">
            <a:avLst/>
          </a:prstGeom>
          <a:noFill/>
        </p:spPr>
        <p:txBody>
          <a:bodyPr wrap="square" rtlCol="0">
            <a:spAutoFit/>
          </a:bodyPr>
          <a:lstStyle/>
          <a:p>
            <a:pPr algn="ctr"/>
            <a:r>
              <a:rPr lang="en-GB" sz="5400" b="1" spc="300" dirty="0">
                <a:ln w="19050">
                  <a:solidFill>
                    <a:schemeClr val="accent6">
                      <a:lumMod val="75000"/>
                    </a:schemeClr>
                  </a:solidFill>
                </a:ln>
                <a:solidFill>
                  <a:srgbClr val="92D050"/>
                </a:solidFill>
                <a:latin typeface="Artane Elongated BT" panose="02080406040308020203" pitchFamily="18" charset="0"/>
              </a:rPr>
              <a:t>Dictionary Definitions of “Reserve(s)”</a:t>
            </a:r>
          </a:p>
        </p:txBody>
      </p:sp>
      <p:sp>
        <p:nvSpPr>
          <p:cNvPr id="13" name="TextBox 12">
            <a:extLst>
              <a:ext uri="{FF2B5EF4-FFF2-40B4-BE49-F238E27FC236}">
                <a16:creationId xmlns:a16="http://schemas.microsoft.com/office/drawing/2014/main" id="{1FC0F5C8-16F7-0E81-EA14-3F1E7CC24537}"/>
              </a:ext>
            </a:extLst>
          </p:cNvPr>
          <p:cNvSpPr txBox="1"/>
          <p:nvPr/>
        </p:nvSpPr>
        <p:spPr>
          <a:xfrm>
            <a:off x="0" y="981079"/>
            <a:ext cx="9144000" cy="246221"/>
          </a:xfrm>
          <a:prstGeom prst="rect">
            <a:avLst/>
          </a:prstGeom>
          <a:noFill/>
        </p:spPr>
        <p:txBody>
          <a:bodyPr wrap="square" rtlCol="0">
            <a:spAutoFit/>
          </a:bodyPr>
          <a:lstStyle/>
          <a:p>
            <a:pPr algn="ctr"/>
            <a:r>
              <a:rPr lang="en-GB" sz="1000" i="1" dirty="0"/>
              <a:t>https://dictionary.cambridge.org/dictionary/english/reserve</a:t>
            </a:r>
          </a:p>
        </p:txBody>
      </p:sp>
      <p:sp>
        <p:nvSpPr>
          <p:cNvPr id="4" name="Slide Number Placeholder 2">
            <a:extLst>
              <a:ext uri="{FF2B5EF4-FFF2-40B4-BE49-F238E27FC236}">
                <a16:creationId xmlns:a16="http://schemas.microsoft.com/office/drawing/2014/main" id="{3168FB33-F743-2405-1299-2F5400E6AE6F}"/>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3</a:t>
            </a:fld>
            <a:endParaRPr lang="en-GB" sz="2000" dirty="0">
              <a:solidFill>
                <a:schemeClr val="tx1"/>
              </a:solidFill>
            </a:endParaRPr>
          </a:p>
        </p:txBody>
      </p:sp>
      <p:sp>
        <p:nvSpPr>
          <p:cNvPr id="6" name="Rectangle: Rounded Corners 5">
            <a:extLst>
              <a:ext uri="{FF2B5EF4-FFF2-40B4-BE49-F238E27FC236}">
                <a16:creationId xmlns:a16="http://schemas.microsoft.com/office/drawing/2014/main" id="{9622BF0C-1705-C639-FB9F-0C3821CAE6BF}"/>
              </a:ext>
            </a:extLst>
          </p:cNvPr>
          <p:cNvSpPr/>
          <p:nvPr/>
        </p:nvSpPr>
        <p:spPr>
          <a:xfrm>
            <a:off x="2966939" y="986417"/>
            <a:ext cx="3200397" cy="240883"/>
          </a:xfrm>
          <a:prstGeom prst="roundRect">
            <a:avLst>
              <a:gd name="adj" fmla="val 24553"/>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7968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750"/>
                                        <p:tgtEl>
                                          <p:spTgt spid="10">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750"/>
                                        <p:tgtEl>
                                          <p:spTgt spid="10">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2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750"/>
                                        <p:tgtEl>
                                          <p:spTgt spid="10">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2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750"/>
                                        <p:tgtEl>
                                          <p:spTgt spid="10">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25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750"/>
                                        <p:tgtEl>
                                          <p:spTgt spid="10">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25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wipe(left)">
                                      <p:cBhvr>
                                        <p:cTn id="27" dur="750"/>
                                        <p:tgtEl>
                                          <p:spTgt spid="10">
                                            <p:txEl>
                                              <p:pRg st="5" end="5"/>
                                            </p:txEl>
                                          </p:spTgt>
                                        </p:tgtEl>
                                      </p:cBhvr>
                                    </p:animEffect>
                                  </p:childTnLst>
                                </p:cTn>
                              </p:par>
                            </p:childTnLst>
                          </p:cTn>
                        </p:par>
                        <p:par>
                          <p:cTn id="28" fill="hold">
                            <p:stCondLst>
                              <p:cond delay="6000"/>
                            </p:stCondLst>
                            <p:childTnLst>
                              <p:par>
                                <p:cTn id="29" presetID="2" presetClass="entr" presetSubtype="3" fill="hold" grpId="0" nodeType="afterEffect">
                                  <p:stCondLst>
                                    <p:cond delay="20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1+#ppt_w/2"/>
                                          </p:val>
                                        </p:tav>
                                        <p:tav tm="100000">
                                          <p:val>
                                            <p:strVal val="#ppt_x"/>
                                          </p:val>
                                        </p:tav>
                                      </p:tavLst>
                                    </p:anim>
                                    <p:anim calcmode="lin" valueType="num">
                                      <p:cBhvr additive="base">
                                        <p:cTn id="32"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02EDD2C-CDE4-A28F-0D7D-C01AE82A4FA2}"/>
              </a:ext>
            </a:extLst>
          </p:cNvPr>
          <p:cNvSpPr txBox="1"/>
          <p:nvPr/>
        </p:nvSpPr>
        <p:spPr>
          <a:xfrm>
            <a:off x="5" y="5"/>
            <a:ext cx="4941651" cy="1015663"/>
          </a:xfrm>
          <a:prstGeom prst="rect">
            <a:avLst/>
          </a:prstGeom>
          <a:noFill/>
        </p:spPr>
        <p:txBody>
          <a:bodyPr wrap="square" rtlCol="0">
            <a:spAutoFit/>
          </a:bodyPr>
          <a:lstStyle/>
          <a:p>
            <a:pPr algn="ctr"/>
            <a:r>
              <a:rPr lang="en-GB" sz="6000" b="1" spc="300" dirty="0">
                <a:ln w="19050">
                  <a:solidFill>
                    <a:schemeClr val="accent6">
                      <a:lumMod val="75000"/>
                    </a:schemeClr>
                  </a:solidFill>
                </a:ln>
                <a:solidFill>
                  <a:srgbClr val="92D050"/>
                </a:solidFill>
                <a:latin typeface="Artane Elongated BT" panose="02080406040308020203" pitchFamily="18" charset="0"/>
              </a:rPr>
              <a:t>The Evidence</a:t>
            </a:r>
          </a:p>
        </p:txBody>
      </p:sp>
      <p:pic>
        <p:nvPicPr>
          <p:cNvPr id="5" name="Picture 4" descr="A close-up of a document&#10;&#10;Description automatically generated">
            <a:extLst>
              <a:ext uri="{FF2B5EF4-FFF2-40B4-BE49-F238E27FC236}">
                <a16:creationId xmlns:a16="http://schemas.microsoft.com/office/drawing/2014/main" id="{FD1AAC8C-1856-9413-A9A8-381385A29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656" y="6606"/>
            <a:ext cx="4202349" cy="6840372"/>
          </a:xfrm>
          <a:prstGeom prst="rect">
            <a:avLst/>
          </a:prstGeom>
          <a:ln w="12700">
            <a:solidFill>
              <a:schemeClr val="tx1"/>
            </a:solidFill>
          </a:ln>
        </p:spPr>
      </p:pic>
      <p:sp>
        <p:nvSpPr>
          <p:cNvPr id="6" name="TextBox 5">
            <a:extLst>
              <a:ext uri="{FF2B5EF4-FFF2-40B4-BE49-F238E27FC236}">
                <a16:creationId xmlns:a16="http://schemas.microsoft.com/office/drawing/2014/main" id="{530BF1B1-8D9C-9847-374B-D61B00EC738D}"/>
              </a:ext>
            </a:extLst>
          </p:cNvPr>
          <p:cNvSpPr txBox="1"/>
          <p:nvPr/>
        </p:nvSpPr>
        <p:spPr>
          <a:xfrm>
            <a:off x="184560" y="912104"/>
            <a:ext cx="4567947" cy="1569660"/>
          </a:xfrm>
          <a:prstGeom prst="rect">
            <a:avLst/>
          </a:prstGeom>
          <a:noFill/>
          <a:ln w="22225">
            <a:solidFill>
              <a:schemeClr val="accent6">
                <a:lumMod val="75000"/>
              </a:schemeClr>
            </a:solidFill>
          </a:ln>
        </p:spPr>
        <p:txBody>
          <a:bodyPr wrap="square" rtlCol="0">
            <a:spAutoFit/>
          </a:bodyPr>
          <a:lstStyle/>
          <a:p>
            <a:r>
              <a:rPr lang="en-GB" sz="1600" dirty="0"/>
              <a:t>Cash at bank at 31/12/2016 was £12K in unrestricted funds.  The main financial risk to the charity is loss of funding from the Council and reduced donations.</a:t>
            </a:r>
            <a:br>
              <a:rPr lang="en-GB" sz="1600" dirty="0"/>
            </a:br>
            <a:r>
              <a:rPr lang="en-GB" sz="1600" dirty="0"/>
              <a:t>The funds are held to cover 4 months operational costs in the event of a loss of income and to meet any unforeseen expenditure that may occur.</a:t>
            </a:r>
          </a:p>
        </p:txBody>
      </p:sp>
      <p:sp>
        <p:nvSpPr>
          <p:cNvPr id="7" name="Left Brace 6">
            <a:extLst>
              <a:ext uri="{FF2B5EF4-FFF2-40B4-BE49-F238E27FC236}">
                <a16:creationId xmlns:a16="http://schemas.microsoft.com/office/drawing/2014/main" id="{7979D33A-858C-96F3-A0DA-ECCC9925384C}"/>
              </a:ext>
            </a:extLst>
          </p:cNvPr>
          <p:cNvSpPr/>
          <p:nvPr/>
        </p:nvSpPr>
        <p:spPr>
          <a:xfrm>
            <a:off x="4733452" y="1015668"/>
            <a:ext cx="384648" cy="876637"/>
          </a:xfrm>
          <a:prstGeom prst="leftBrace">
            <a:avLst>
              <a:gd name="adj1" fmla="val 25268"/>
              <a:gd name="adj2" fmla="val 49248"/>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6B8948B3-C55A-8BD4-845E-8C7DF65E5AC0}"/>
              </a:ext>
            </a:extLst>
          </p:cNvPr>
          <p:cNvSpPr txBox="1"/>
          <p:nvPr/>
        </p:nvSpPr>
        <p:spPr>
          <a:xfrm>
            <a:off x="165510" y="2515628"/>
            <a:ext cx="4567947" cy="369332"/>
          </a:xfrm>
          <a:prstGeom prst="rect">
            <a:avLst/>
          </a:prstGeom>
          <a:noFill/>
        </p:spPr>
        <p:txBody>
          <a:bodyPr wrap="square" rtlCol="0">
            <a:spAutoFit/>
          </a:bodyPr>
          <a:lstStyle/>
          <a:p>
            <a:r>
              <a:rPr lang="en-GB" b="1" dirty="0"/>
              <a:t>Comments:</a:t>
            </a:r>
          </a:p>
        </p:txBody>
      </p:sp>
      <p:sp>
        <p:nvSpPr>
          <p:cNvPr id="9" name="TextBox 8">
            <a:extLst>
              <a:ext uri="{FF2B5EF4-FFF2-40B4-BE49-F238E27FC236}">
                <a16:creationId xmlns:a16="http://schemas.microsoft.com/office/drawing/2014/main" id="{E34510B1-7A42-A7CB-0430-417203C279F3}"/>
              </a:ext>
            </a:extLst>
          </p:cNvPr>
          <p:cNvSpPr txBox="1"/>
          <p:nvPr/>
        </p:nvSpPr>
        <p:spPr>
          <a:xfrm>
            <a:off x="165505" y="2847981"/>
            <a:ext cx="4548896" cy="830997"/>
          </a:xfrm>
          <a:prstGeom prst="rect">
            <a:avLst/>
          </a:prstGeom>
          <a:noFill/>
        </p:spPr>
        <p:txBody>
          <a:bodyPr wrap="square" rtlCol="0">
            <a:spAutoFit/>
          </a:bodyPr>
          <a:lstStyle/>
          <a:p>
            <a:r>
              <a:rPr lang="en-GB" sz="1600" i="1" dirty="0"/>
              <a:t>“The funds are held to cover 4 months operational costs…”.</a:t>
            </a:r>
            <a:r>
              <a:rPr lang="en-GB" sz="1600" dirty="0"/>
              <a:t>   Is this just an observation of “fact”, or is it a consequence of the charity’s “Reserves Policy” </a:t>
            </a:r>
            <a:r>
              <a:rPr lang="en-GB" sz="1600" b="1" dirty="0"/>
              <a:t>?</a:t>
            </a:r>
          </a:p>
        </p:txBody>
      </p:sp>
      <p:sp>
        <p:nvSpPr>
          <p:cNvPr id="10" name="Rectangle: Rounded Corners 9">
            <a:extLst>
              <a:ext uri="{FF2B5EF4-FFF2-40B4-BE49-F238E27FC236}">
                <a16:creationId xmlns:a16="http://schemas.microsoft.com/office/drawing/2014/main" id="{01B9CFAC-A89D-5698-A6C7-0A1351219DF2}"/>
              </a:ext>
            </a:extLst>
          </p:cNvPr>
          <p:cNvSpPr/>
          <p:nvPr/>
        </p:nvSpPr>
        <p:spPr>
          <a:xfrm>
            <a:off x="599264" y="1706463"/>
            <a:ext cx="2772000" cy="230833"/>
          </a:xfrm>
          <a:prstGeom prst="roundRect">
            <a:avLst>
              <a:gd name="adj" fmla="val 24553"/>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743C51B-BCBC-41E5-F4A9-738E505A9433}"/>
              </a:ext>
            </a:extLst>
          </p:cNvPr>
          <p:cNvSpPr txBox="1"/>
          <p:nvPr/>
        </p:nvSpPr>
        <p:spPr>
          <a:xfrm>
            <a:off x="165505" y="3707694"/>
            <a:ext cx="4548896" cy="830997"/>
          </a:xfrm>
          <a:prstGeom prst="rect">
            <a:avLst/>
          </a:prstGeom>
          <a:noFill/>
        </p:spPr>
        <p:txBody>
          <a:bodyPr wrap="square" rtlCol="0">
            <a:spAutoFit/>
          </a:bodyPr>
          <a:lstStyle/>
          <a:p>
            <a:r>
              <a:rPr lang="en-GB" sz="1600" dirty="0"/>
              <a:t>If the policy is “</a:t>
            </a:r>
            <a:r>
              <a:rPr lang="en-GB" sz="1600" i="1" dirty="0"/>
              <a:t>4 months</a:t>
            </a:r>
            <a:r>
              <a:rPr lang="en-GB" sz="1600" dirty="0"/>
              <a:t>”, why were the “reserves” reduced to a mere £2,867 (&lt; 1 month’s operational costs) to buy a minibus in the previous year </a:t>
            </a:r>
            <a:r>
              <a:rPr lang="en-GB" sz="1600" b="1" dirty="0"/>
              <a:t>?</a:t>
            </a:r>
          </a:p>
        </p:txBody>
      </p:sp>
      <p:sp>
        <p:nvSpPr>
          <p:cNvPr id="12" name="TextBox 11">
            <a:extLst>
              <a:ext uri="{FF2B5EF4-FFF2-40B4-BE49-F238E27FC236}">
                <a16:creationId xmlns:a16="http://schemas.microsoft.com/office/drawing/2014/main" id="{E2D8417D-8A74-FF81-79FC-C65429CFA4E7}"/>
              </a:ext>
            </a:extLst>
          </p:cNvPr>
          <p:cNvSpPr txBox="1"/>
          <p:nvPr/>
        </p:nvSpPr>
        <p:spPr>
          <a:xfrm>
            <a:off x="165505" y="4567410"/>
            <a:ext cx="4548896" cy="584775"/>
          </a:xfrm>
          <a:prstGeom prst="rect">
            <a:avLst/>
          </a:prstGeom>
          <a:noFill/>
        </p:spPr>
        <p:txBody>
          <a:bodyPr wrap="square" rtlCol="0">
            <a:spAutoFit/>
          </a:bodyPr>
          <a:lstStyle/>
          <a:p>
            <a:r>
              <a:rPr lang="en-GB" sz="1600" dirty="0"/>
              <a:t>Was the 50% reduction in “</a:t>
            </a:r>
            <a:r>
              <a:rPr lang="en-GB" sz="1600" i="1" dirty="0"/>
              <a:t>minibus expenses</a:t>
            </a:r>
            <a:r>
              <a:rPr lang="en-GB" sz="1600" dirty="0"/>
              <a:t>” due to cost-savings on activities costs </a:t>
            </a:r>
            <a:r>
              <a:rPr lang="en-GB" sz="1600" b="1" dirty="0"/>
              <a:t>?</a:t>
            </a:r>
            <a:r>
              <a:rPr lang="en-GB" sz="1600" dirty="0"/>
              <a:t>    If not – why </a:t>
            </a:r>
            <a:r>
              <a:rPr lang="en-GB" sz="1600" b="1" dirty="0"/>
              <a:t>?</a:t>
            </a:r>
          </a:p>
        </p:txBody>
      </p:sp>
      <p:sp>
        <p:nvSpPr>
          <p:cNvPr id="13" name="Rectangle: Rounded Corners 12">
            <a:extLst>
              <a:ext uri="{FF2B5EF4-FFF2-40B4-BE49-F238E27FC236}">
                <a16:creationId xmlns:a16="http://schemas.microsoft.com/office/drawing/2014/main" id="{C6AF35C0-F65E-F19D-D586-DD4162C529BE}"/>
              </a:ext>
            </a:extLst>
          </p:cNvPr>
          <p:cNvSpPr/>
          <p:nvPr/>
        </p:nvSpPr>
        <p:spPr>
          <a:xfrm>
            <a:off x="8002732" y="4316314"/>
            <a:ext cx="1066215" cy="200273"/>
          </a:xfrm>
          <a:prstGeom prst="roundRect">
            <a:avLst>
              <a:gd name="adj" fmla="val 24553"/>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C28DECF2-8056-9E28-05BD-215714ECD885}"/>
              </a:ext>
            </a:extLst>
          </p:cNvPr>
          <p:cNvSpPr/>
          <p:nvPr/>
        </p:nvSpPr>
        <p:spPr>
          <a:xfrm>
            <a:off x="8460000" y="6646710"/>
            <a:ext cx="612000" cy="200273"/>
          </a:xfrm>
          <a:prstGeom prst="roundRect">
            <a:avLst>
              <a:gd name="adj" fmla="val 24553"/>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B8DD8E3-C206-BA16-14DE-3B89C37F4701}"/>
              </a:ext>
            </a:extLst>
          </p:cNvPr>
          <p:cNvSpPr txBox="1"/>
          <p:nvPr/>
        </p:nvSpPr>
        <p:spPr>
          <a:xfrm>
            <a:off x="165505" y="5180903"/>
            <a:ext cx="4548896" cy="584775"/>
          </a:xfrm>
          <a:prstGeom prst="rect">
            <a:avLst/>
          </a:prstGeom>
          <a:noFill/>
        </p:spPr>
        <p:txBody>
          <a:bodyPr wrap="square" rtlCol="0">
            <a:spAutoFit/>
          </a:bodyPr>
          <a:lstStyle/>
          <a:p>
            <a:r>
              <a:rPr lang="en-GB" sz="1600" dirty="0"/>
              <a:t>Why were participants’ contributions to “Awards Fees” reduced by 52% while costs increased by 10%</a:t>
            </a:r>
            <a:r>
              <a:rPr lang="en-GB" sz="1600" b="1" dirty="0"/>
              <a:t>?</a:t>
            </a:r>
          </a:p>
        </p:txBody>
      </p:sp>
      <p:sp>
        <p:nvSpPr>
          <p:cNvPr id="16" name="TextBox 15">
            <a:extLst>
              <a:ext uri="{FF2B5EF4-FFF2-40B4-BE49-F238E27FC236}">
                <a16:creationId xmlns:a16="http://schemas.microsoft.com/office/drawing/2014/main" id="{2DDFA8F9-7A0E-3AC1-48F6-C8145E189DA3}"/>
              </a:ext>
            </a:extLst>
          </p:cNvPr>
          <p:cNvSpPr txBox="1"/>
          <p:nvPr/>
        </p:nvSpPr>
        <p:spPr>
          <a:xfrm>
            <a:off x="165505" y="5794396"/>
            <a:ext cx="4548896" cy="830997"/>
          </a:xfrm>
          <a:prstGeom prst="rect">
            <a:avLst/>
          </a:prstGeom>
          <a:noFill/>
        </p:spPr>
        <p:txBody>
          <a:bodyPr wrap="square" rtlCol="0">
            <a:spAutoFit/>
          </a:bodyPr>
          <a:lstStyle/>
          <a:p>
            <a:r>
              <a:rPr lang="en-GB" sz="1600" dirty="0"/>
              <a:t>Operational costs are significantly (&gt;25%) less than income.   How does that influence the risk of withdrawal of grants and donations </a:t>
            </a:r>
            <a:r>
              <a:rPr lang="en-GB" sz="1600" b="1" dirty="0"/>
              <a:t>?</a:t>
            </a:r>
          </a:p>
        </p:txBody>
      </p:sp>
      <p:sp>
        <p:nvSpPr>
          <p:cNvPr id="18" name="Rectangle: Rounded Corners 17">
            <a:extLst>
              <a:ext uri="{FF2B5EF4-FFF2-40B4-BE49-F238E27FC236}">
                <a16:creationId xmlns:a16="http://schemas.microsoft.com/office/drawing/2014/main" id="{811D76C8-44D6-3F44-6634-D78952D7E1CD}"/>
              </a:ext>
            </a:extLst>
          </p:cNvPr>
          <p:cNvSpPr/>
          <p:nvPr/>
        </p:nvSpPr>
        <p:spPr>
          <a:xfrm>
            <a:off x="8002732" y="2962280"/>
            <a:ext cx="1066215" cy="264243"/>
          </a:xfrm>
          <a:prstGeom prst="roundRect">
            <a:avLst>
              <a:gd name="adj" fmla="val 24553"/>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65D99AF1-DAD7-407E-3B8A-C464B2615DDF}"/>
              </a:ext>
            </a:extLst>
          </p:cNvPr>
          <p:cNvSpPr/>
          <p:nvPr/>
        </p:nvSpPr>
        <p:spPr>
          <a:xfrm>
            <a:off x="8002732" y="3962599"/>
            <a:ext cx="1066215" cy="200273"/>
          </a:xfrm>
          <a:prstGeom prst="roundRect">
            <a:avLst>
              <a:gd name="adj" fmla="val 24553"/>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41D6ABE5-4AD0-6B59-478B-7AF119850736}"/>
              </a:ext>
            </a:extLst>
          </p:cNvPr>
          <p:cNvSpPr/>
          <p:nvPr/>
        </p:nvSpPr>
        <p:spPr>
          <a:xfrm>
            <a:off x="8532000" y="5652000"/>
            <a:ext cx="504000" cy="180000"/>
          </a:xfrm>
          <a:prstGeom prst="roundRect">
            <a:avLst>
              <a:gd name="adj" fmla="val 24553"/>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A3AC99FF-111D-5A9A-A4BC-E7A7A02E0C21}"/>
              </a:ext>
            </a:extLst>
          </p:cNvPr>
          <p:cNvSpPr/>
          <p:nvPr/>
        </p:nvSpPr>
        <p:spPr>
          <a:xfrm>
            <a:off x="8028000" y="5652000"/>
            <a:ext cx="396000" cy="180000"/>
          </a:xfrm>
          <a:prstGeom prst="roundRect">
            <a:avLst>
              <a:gd name="adj" fmla="val 24553"/>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B810175C-13C5-4E7B-0862-6C80DA044A52}"/>
              </a:ext>
            </a:extLst>
          </p:cNvPr>
          <p:cNvSpPr/>
          <p:nvPr/>
        </p:nvSpPr>
        <p:spPr>
          <a:xfrm>
            <a:off x="8532000" y="3600006"/>
            <a:ext cx="504000" cy="200273"/>
          </a:xfrm>
          <a:prstGeom prst="roundRect">
            <a:avLst>
              <a:gd name="adj" fmla="val 24553"/>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A968DB83-EA49-4AD6-3E95-20593CC31FE5}"/>
              </a:ext>
            </a:extLst>
          </p:cNvPr>
          <p:cNvSpPr/>
          <p:nvPr/>
        </p:nvSpPr>
        <p:spPr>
          <a:xfrm>
            <a:off x="8028000" y="3600006"/>
            <a:ext cx="432000" cy="200273"/>
          </a:xfrm>
          <a:prstGeom prst="roundRect">
            <a:avLst>
              <a:gd name="adj" fmla="val 24553"/>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540675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1000"/>
                                        <p:tgtEl>
                                          <p:spTgt spid="11"/>
                                        </p:tgtEl>
                                      </p:cBhvr>
                                    </p:animEffect>
                                  </p:childTnLst>
                                </p:cTn>
                              </p:par>
                            </p:childTnLst>
                          </p:cTn>
                        </p:par>
                        <p:par>
                          <p:cTn id="19" fill="hold">
                            <p:stCondLst>
                              <p:cond delay="1000"/>
                            </p:stCondLst>
                            <p:childTnLst>
                              <p:par>
                                <p:cTn id="20" presetID="2" presetClass="entr" presetSubtype="9" fill="hold" grpId="0" nodeType="afterEffect">
                                  <p:stCondLst>
                                    <p:cond delay="25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000" fill="hold"/>
                                        <p:tgtEl>
                                          <p:spTgt spid="14"/>
                                        </p:tgtEl>
                                        <p:attrNameLst>
                                          <p:attrName>ppt_x</p:attrName>
                                        </p:attrNameLst>
                                      </p:cBhvr>
                                      <p:tavLst>
                                        <p:tav tm="0">
                                          <p:val>
                                            <p:strVal val="0-#ppt_w/2"/>
                                          </p:val>
                                        </p:tav>
                                        <p:tav tm="100000">
                                          <p:val>
                                            <p:strVal val="#ppt_x"/>
                                          </p:val>
                                        </p:tav>
                                      </p:tavLst>
                                    </p:anim>
                                    <p:anim calcmode="lin" valueType="num">
                                      <p:cBhvr additive="base">
                                        <p:cTn id="23"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1000"/>
                                        <p:tgtEl>
                                          <p:spTgt spid="12"/>
                                        </p:tgtEl>
                                      </p:cBhvr>
                                    </p:animEffect>
                                  </p:childTnLst>
                                </p:cTn>
                              </p:par>
                            </p:childTnLst>
                          </p:cTn>
                        </p:par>
                        <p:par>
                          <p:cTn id="29" fill="hold">
                            <p:stCondLst>
                              <p:cond delay="1000"/>
                            </p:stCondLst>
                            <p:childTnLst>
                              <p:par>
                                <p:cTn id="30" presetID="2" presetClass="entr" presetSubtype="9"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000" fill="hold"/>
                                        <p:tgtEl>
                                          <p:spTgt spid="13"/>
                                        </p:tgtEl>
                                        <p:attrNameLst>
                                          <p:attrName>ppt_x</p:attrName>
                                        </p:attrNameLst>
                                      </p:cBhvr>
                                      <p:tavLst>
                                        <p:tav tm="0">
                                          <p:val>
                                            <p:strVal val="0-#ppt_w/2"/>
                                          </p:val>
                                        </p:tav>
                                        <p:tav tm="100000">
                                          <p:val>
                                            <p:strVal val="#ppt_x"/>
                                          </p:val>
                                        </p:tav>
                                      </p:tavLst>
                                    </p:anim>
                                    <p:anim calcmode="lin" valueType="num">
                                      <p:cBhvr additive="base">
                                        <p:cTn id="33"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1000"/>
                                        <p:tgtEl>
                                          <p:spTgt spid="15"/>
                                        </p:tgtEl>
                                      </p:cBhvr>
                                    </p:animEffect>
                                  </p:childTnLst>
                                </p:cTn>
                              </p:par>
                            </p:childTnLst>
                          </p:cTn>
                        </p:par>
                        <p:par>
                          <p:cTn id="39" fill="hold">
                            <p:stCondLst>
                              <p:cond delay="1000"/>
                            </p:stCondLst>
                            <p:childTnLst>
                              <p:par>
                                <p:cTn id="40" presetID="2" presetClass="entr" presetSubtype="9"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1000" fill="hold"/>
                                        <p:tgtEl>
                                          <p:spTgt spid="18"/>
                                        </p:tgtEl>
                                        <p:attrNameLst>
                                          <p:attrName>ppt_x</p:attrName>
                                        </p:attrNameLst>
                                      </p:cBhvr>
                                      <p:tavLst>
                                        <p:tav tm="0">
                                          <p:val>
                                            <p:strVal val="0-#ppt_w/2"/>
                                          </p:val>
                                        </p:tav>
                                        <p:tav tm="100000">
                                          <p:val>
                                            <p:strVal val="#ppt_x"/>
                                          </p:val>
                                        </p:tav>
                                      </p:tavLst>
                                    </p:anim>
                                    <p:anim calcmode="lin" valueType="num">
                                      <p:cBhvr additive="base">
                                        <p:cTn id="43" dur="1000" fill="hold"/>
                                        <p:tgtEl>
                                          <p:spTgt spid="18"/>
                                        </p:tgtEl>
                                        <p:attrNameLst>
                                          <p:attrName>ppt_y</p:attrName>
                                        </p:attrNameLst>
                                      </p:cBhvr>
                                      <p:tavLst>
                                        <p:tav tm="0">
                                          <p:val>
                                            <p:strVal val="0-#ppt_h/2"/>
                                          </p:val>
                                        </p:tav>
                                        <p:tav tm="100000">
                                          <p:val>
                                            <p:strVal val="#ppt_y"/>
                                          </p:val>
                                        </p:tav>
                                      </p:tavLst>
                                    </p:anim>
                                  </p:childTnLst>
                                </p:cTn>
                              </p:par>
                            </p:childTnLst>
                          </p:cTn>
                        </p:par>
                        <p:par>
                          <p:cTn id="44" fill="hold">
                            <p:stCondLst>
                              <p:cond delay="2000"/>
                            </p:stCondLst>
                            <p:childTnLst>
                              <p:par>
                                <p:cTn id="45" presetID="2" presetClass="entr" presetSubtype="9" fill="hold" grpId="0" nodeType="afterEffect">
                                  <p:stCondLst>
                                    <p:cond delay="25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fill="hold"/>
                                        <p:tgtEl>
                                          <p:spTgt spid="19"/>
                                        </p:tgtEl>
                                        <p:attrNameLst>
                                          <p:attrName>ppt_x</p:attrName>
                                        </p:attrNameLst>
                                      </p:cBhvr>
                                      <p:tavLst>
                                        <p:tav tm="0">
                                          <p:val>
                                            <p:strVal val="0-#ppt_w/2"/>
                                          </p:val>
                                        </p:tav>
                                        <p:tav tm="100000">
                                          <p:val>
                                            <p:strVal val="#ppt_x"/>
                                          </p:val>
                                        </p:tav>
                                      </p:tavLst>
                                    </p:anim>
                                    <p:anim calcmode="lin" valueType="num">
                                      <p:cBhvr additive="base">
                                        <p:cTn id="48"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1000"/>
                                        <p:tgtEl>
                                          <p:spTgt spid="16"/>
                                        </p:tgtEl>
                                      </p:cBhvr>
                                    </p:animEffect>
                                  </p:childTnLst>
                                </p:cTn>
                              </p:par>
                            </p:childTnLst>
                          </p:cTn>
                        </p:par>
                        <p:par>
                          <p:cTn id="54" fill="hold">
                            <p:stCondLst>
                              <p:cond delay="1000"/>
                            </p:stCondLst>
                            <p:childTnLst>
                              <p:par>
                                <p:cTn id="55" presetID="2" presetClass="entr" presetSubtype="9"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1000" fill="hold"/>
                                        <p:tgtEl>
                                          <p:spTgt spid="23"/>
                                        </p:tgtEl>
                                        <p:attrNameLst>
                                          <p:attrName>ppt_x</p:attrName>
                                        </p:attrNameLst>
                                      </p:cBhvr>
                                      <p:tavLst>
                                        <p:tav tm="0">
                                          <p:val>
                                            <p:strVal val="0-#ppt_w/2"/>
                                          </p:val>
                                        </p:tav>
                                        <p:tav tm="100000">
                                          <p:val>
                                            <p:strVal val="#ppt_x"/>
                                          </p:val>
                                        </p:tav>
                                      </p:tavLst>
                                    </p:anim>
                                    <p:anim calcmode="lin" valueType="num">
                                      <p:cBhvr additive="base">
                                        <p:cTn id="58" dur="1000" fill="hold"/>
                                        <p:tgtEl>
                                          <p:spTgt spid="23"/>
                                        </p:tgtEl>
                                        <p:attrNameLst>
                                          <p:attrName>ppt_y</p:attrName>
                                        </p:attrNameLst>
                                      </p:cBhvr>
                                      <p:tavLst>
                                        <p:tav tm="0">
                                          <p:val>
                                            <p:strVal val="0-#ppt_h/2"/>
                                          </p:val>
                                        </p:tav>
                                        <p:tav tm="100000">
                                          <p:val>
                                            <p:strVal val="#ppt_y"/>
                                          </p:val>
                                        </p:tav>
                                      </p:tavLst>
                                    </p:anim>
                                  </p:childTnLst>
                                </p:cTn>
                              </p:par>
                            </p:childTnLst>
                          </p:cTn>
                        </p:par>
                        <p:par>
                          <p:cTn id="59" fill="hold">
                            <p:stCondLst>
                              <p:cond delay="2000"/>
                            </p:stCondLst>
                            <p:childTnLst>
                              <p:par>
                                <p:cTn id="60" presetID="2" presetClass="entr" presetSubtype="9" fill="hold" grpId="0" nodeType="afterEffect">
                                  <p:stCondLst>
                                    <p:cond delay="50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1000" fill="hold"/>
                                        <p:tgtEl>
                                          <p:spTgt spid="21"/>
                                        </p:tgtEl>
                                        <p:attrNameLst>
                                          <p:attrName>ppt_x</p:attrName>
                                        </p:attrNameLst>
                                      </p:cBhvr>
                                      <p:tavLst>
                                        <p:tav tm="0">
                                          <p:val>
                                            <p:strVal val="0-#ppt_w/2"/>
                                          </p:val>
                                        </p:tav>
                                        <p:tav tm="100000">
                                          <p:val>
                                            <p:strVal val="#ppt_x"/>
                                          </p:val>
                                        </p:tav>
                                      </p:tavLst>
                                    </p:anim>
                                    <p:anim calcmode="lin" valueType="num">
                                      <p:cBhvr additive="base">
                                        <p:cTn id="63" dur="1000" fill="hold"/>
                                        <p:tgtEl>
                                          <p:spTgt spid="21"/>
                                        </p:tgtEl>
                                        <p:attrNameLst>
                                          <p:attrName>ppt_y</p:attrName>
                                        </p:attrNameLst>
                                      </p:cBhvr>
                                      <p:tavLst>
                                        <p:tav tm="0">
                                          <p:val>
                                            <p:strVal val="0-#ppt_h/2"/>
                                          </p:val>
                                        </p:tav>
                                        <p:tav tm="100000">
                                          <p:val>
                                            <p:strVal val="#ppt_y"/>
                                          </p:val>
                                        </p:tav>
                                      </p:tavLst>
                                    </p:anim>
                                  </p:childTnLst>
                                </p:cTn>
                              </p:par>
                            </p:childTnLst>
                          </p:cTn>
                        </p:par>
                        <p:par>
                          <p:cTn id="64" fill="hold">
                            <p:stCondLst>
                              <p:cond delay="3500"/>
                            </p:stCondLst>
                            <p:childTnLst>
                              <p:par>
                                <p:cTn id="65" presetID="2" presetClass="entr" presetSubtype="9"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1000" fill="hold"/>
                                        <p:tgtEl>
                                          <p:spTgt spid="22"/>
                                        </p:tgtEl>
                                        <p:attrNameLst>
                                          <p:attrName>ppt_x</p:attrName>
                                        </p:attrNameLst>
                                      </p:cBhvr>
                                      <p:tavLst>
                                        <p:tav tm="0">
                                          <p:val>
                                            <p:strVal val="0-#ppt_w/2"/>
                                          </p:val>
                                        </p:tav>
                                        <p:tav tm="100000">
                                          <p:val>
                                            <p:strVal val="#ppt_x"/>
                                          </p:val>
                                        </p:tav>
                                      </p:tavLst>
                                    </p:anim>
                                    <p:anim calcmode="lin" valueType="num">
                                      <p:cBhvr additive="base">
                                        <p:cTn id="68" dur="1000" fill="hold"/>
                                        <p:tgtEl>
                                          <p:spTgt spid="22"/>
                                        </p:tgtEl>
                                        <p:attrNameLst>
                                          <p:attrName>ppt_y</p:attrName>
                                        </p:attrNameLst>
                                      </p:cBhvr>
                                      <p:tavLst>
                                        <p:tav tm="0">
                                          <p:val>
                                            <p:strVal val="0-#ppt_h/2"/>
                                          </p:val>
                                        </p:tav>
                                        <p:tav tm="100000">
                                          <p:val>
                                            <p:strVal val="#ppt_y"/>
                                          </p:val>
                                        </p:tav>
                                      </p:tavLst>
                                    </p:anim>
                                  </p:childTnLst>
                                </p:cTn>
                              </p:par>
                            </p:childTnLst>
                          </p:cTn>
                        </p:par>
                        <p:par>
                          <p:cTn id="69" fill="hold">
                            <p:stCondLst>
                              <p:cond delay="4500"/>
                            </p:stCondLst>
                            <p:childTnLst>
                              <p:par>
                                <p:cTn id="70" presetID="2" presetClass="entr" presetSubtype="9"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1000" fill="hold"/>
                                        <p:tgtEl>
                                          <p:spTgt spid="20"/>
                                        </p:tgtEl>
                                        <p:attrNameLst>
                                          <p:attrName>ppt_x</p:attrName>
                                        </p:attrNameLst>
                                      </p:cBhvr>
                                      <p:tavLst>
                                        <p:tav tm="0">
                                          <p:val>
                                            <p:strVal val="0-#ppt_w/2"/>
                                          </p:val>
                                        </p:tav>
                                        <p:tav tm="100000">
                                          <p:val>
                                            <p:strVal val="#ppt_x"/>
                                          </p:val>
                                        </p:tav>
                                      </p:tavLst>
                                    </p:anim>
                                    <p:anim calcmode="lin" valueType="num">
                                      <p:cBhvr additive="base">
                                        <p:cTn id="73"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P spid="13" grpId="0" animBg="1"/>
      <p:bldP spid="14" grpId="0" animBg="1"/>
      <p:bldP spid="15" grpId="0"/>
      <p:bldP spid="16" grpId="0"/>
      <p:bldP spid="18" grpId="0" animBg="1"/>
      <p:bldP spid="19" grpId="0" animBg="1"/>
      <p:bldP spid="20" grpId="0" animBg="1"/>
      <p:bldP spid="21" grpId="0" animBg="1"/>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9C9E30-33AF-DD53-04DA-F2C386D672D0}"/>
              </a:ext>
            </a:extLst>
          </p:cNvPr>
          <p:cNvSpPr txBox="1"/>
          <p:nvPr/>
        </p:nvSpPr>
        <p:spPr>
          <a:xfrm>
            <a:off x="0" y="204778"/>
            <a:ext cx="9144000" cy="1015663"/>
          </a:xfrm>
          <a:prstGeom prst="rect">
            <a:avLst/>
          </a:prstGeom>
          <a:noFill/>
        </p:spPr>
        <p:txBody>
          <a:bodyPr wrap="square" rtlCol="0">
            <a:spAutoFit/>
          </a:bodyPr>
          <a:lstStyle/>
          <a:p>
            <a:pPr algn="ctr"/>
            <a:r>
              <a:rPr lang="en-GB" sz="6000" b="1" spc="300" dirty="0">
                <a:ln w="19050">
                  <a:solidFill>
                    <a:schemeClr val="accent6">
                      <a:lumMod val="75000"/>
                    </a:schemeClr>
                  </a:solidFill>
                </a:ln>
                <a:solidFill>
                  <a:srgbClr val="92D050"/>
                </a:solidFill>
                <a:latin typeface="Artane Elongated BT" panose="02080406040308020203" pitchFamily="18" charset="0"/>
              </a:rPr>
              <a:t>Reserves Policy !</a:t>
            </a:r>
          </a:p>
        </p:txBody>
      </p:sp>
      <p:sp>
        <p:nvSpPr>
          <p:cNvPr id="3" name="TextBox 2">
            <a:extLst>
              <a:ext uri="{FF2B5EF4-FFF2-40B4-BE49-F238E27FC236}">
                <a16:creationId xmlns:a16="http://schemas.microsoft.com/office/drawing/2014/main" id="{3603EC16-C028-88B0-002B-C3BCE5D8187E}"/>
              </a:ext>
            </a:extLst>
          </p:cNvPr>
          <p:cNvSpPr txBox="1"/>
          <p:nvPr/>
        </p:nvSpPr>
        <p:spPr>
          <a:xfrm>
            <a:off x="0" y="978115"/>
            <a:ext cx="9144000" cy="1107996"/>
          </a:xfrm>
          <a:prstGeom prst="rect">
            <a:avLst/>
          </a:prstGeom>
          <a:noFill/>
        </p:spPr>
        <p:txBody>
          <a:bodyPr wrap="square" rtlCol="0">
            <a:spAutoFit/>
          </a:bodyPr>
          <a:lstStyle/>
          <a:p>
            <a:pPr algn="ctr"/>
            <a:r>
              <a:rPr lang="en-GB" sz="6600" b="1" spc="300" dirty="0">
                <a:ln w="19050">
                  <a:solidFill>
                    <a:schemeClr val="accent6">
                      <a:lumMod val="75000"/>
                    </a:schemeClr>
                  </a:solidFill>
                </a:ln>
                <a:solidFill>
                  <a:srgbClr val="92D050"/>
                </a:solidFill>
                <a:latin typeface="Artane Elongated BT" panose="02080406040308020203" pitchFamily="18" charset="0"/>
              </a:rPr>
              <a:t>Where’s the Budget ?</a:t>
            </a:r>
          </a:p>
        </p:txBody>
      </p:sp>
      <p:sp>
        <p:nvSpPr>
          <p:cNvPr id="17" name="TextBox 16">
            <a:extLst>
              <a:ext uri="{FF2B5EF4-FFF2-40B4-BE49-F238E27FC236}">
                <a16:creationId xmlns:a16="http://schemas.microsoft.com/office/drawing/2014/main" id="{8F2928CF-0808-990A-E238-4466A53F1793}"/>
              </a:ext>
            </a:extLst>
          </p:cNvPr>
          <p:cNvSpPr txBox="1"/>
          <p:nvPr/>
        </p:nvSpPr>
        <p:spPr>
          <a:xfrm>
            <a:off x="1373508" y="1469358"/>
            <a:ext cx="6809363" cy="4570482"/>
          </a:xfrm>
          <a:prstGeom prst="rect">
            <a:avLst/>
          </a:prstGeom>
          <a:noFill/>
        </p:spPr>
        <p:txBody>
          <a:bodyPr wrap="square" rtlCol="0">
            <a:spAutoFit/>
          </a:bodyPr>
          <a:lstStyle/>
          <a:p>
            <a:pPr>
              <a:spcBef>
                <a:spcPts val="1800"/>
              </a:spcBef>
            </a:pPr>
            <a:r>
              <a:rPr lang="en-GB" sz="3600" b="1" spc="300" dirty="0">
                <a:ln w="19050">
                  <a:solidFill>
                    <a:schemeClr val="accent6">
                      <a:lumMod val="75000"/>
                    </a:schemeClr>
                  </a:solidFill>
                </a:ln>
                <a:solidFill>
                  <a:srgbClr val="92D050"/>
                </a:solidFill>
              </a:rPr>
              <a:t> </a:t>
            </a:r>
          </a:p>
          <a:p>
            <a:pPr marL="622284" indent="-622284">
              <a:spcBef>
                <a:spcPts val="1800"/>
              </a:spcBef>
              <a:buFont typeface="+mj-lt"/>
              <a:buAutoNum type="arabicParenR"/>
            </a:pPr>
            <a:r>
              <a:rPr lang="en-GB" sz="3200" dirty="0"/>
              <a:t>What are “Reserves” </a:t>
            </a:r>
            <a:r>
              <a:rPr lang="en-GB" sz="3600" b="1" spc="300" dirty="0">
                <a:ln w="19050">
                  <a:solidFill>
                    <a:schemeClr val="accent6">
                      <a:lumMod val="75000"/>
                    </a:schemeClr>
                  </a:solidFill>
                </a:ln>
                <a:solidFill>
                  <a:srgbClr val="92D050"/>
                </a:solidFill>
              </a:rPr>
              <a:t>?</a:t>
            </a:r>
            <a:r>
              <a:rPr lang="en-GB" sz="3200" dirty="0"/>
              <a:t> </a:t>
            </a:r>
          </a:p>
          <a:p>
            <a:pPr marL="622284" indent="-622284">
              <a:spcBef>
                <a:spcPts val="1800"/>
              </a:spcBef>
              <a:buFont typeface="+mj-lt"/>
              <a:buAutoNum type="arabicParenR"/>
            </a:pPr>
            <a:r>
              <a:rPr lang="en-GB" sz="3200" dirty="0"/>
              <a:t>Why </a:t>
            </a:r>
            <a:r>
              <a:rPr lang="en-GB" sz="3200" b="1" u="sng" dirty="0"/>
              <a:t>must</a:t>
            </a:r>
            <a:r>
              <a:rPr lang="en-GB" sz="3200" dirty="0"/>
              <a:t> charities have  a policy </a:t>
            </a:r>
            <a:r>
              <a:rPr lang="en-GB" sz="3600" b="1" spc="300" dirty="0">
                <a:ln w="19050">
                  <a:solidFill>
                    <a:schemeClr val="accent6">
                      <a:lumMod val="75000"/>
                    </a:schemeClr>
                  </a:solidFill>
                </a:ln>
                <a:solidFill>
                  <a:srgbClr val="92D050"/>
                </a:solidFill>
              </a:rPr>
              <a:t>?</a:t>
            </a:r>
          </a:p>
          <a:p>
            <a:pPr marL="622284" indent="-622284">
              <a:spcBef>
                <a:spcPts val="1800"/>
              </a:spcBef>
              <a:buFont typeface="+mj-lt"/>
              <a:buAutoNum type="arabicParenR"/>
            </a:pPr>
            <a:r>
              <a:rPr lang="en-GB" sz="3200" dirty="0"/>
              <a:t>What does the policy have to say </a:t>
            </a:r>
            <a:r>
              <a:rPr lang="en-GB" sz="3600" b="1" spc="300" dirty="0">
                <a:ln w="19050">
                  <a:solidFill>
                    <a:schemeClr val="accent6">
                      <a:lumMod val="75000"/>
                    </a:schemeClr>
                  </a:solidFill>
                </a:ln>
                <a:solidFill>
                  <a:srgbClr val="92D050"/>
                </a:solidFill>
              </a:rPr>
              <a:t>?</a:t>
            </a:r>
          </a:p>
          <a:p>
            <a:pPr marL="622284" indent="-622284">
              <a:spcBef>
                <a:spcPts val="1800"/>
              </a:spcBef>
              <a:buFont typeface="+mj-lt"/>
              <a:buAutoNum type="arabicParenR"/>
            </a:pPr>
            <a:r>
              <a:rPr lang="en-GB" sz="3200" dirty="0"/>
              <a:t>What’s the problem </a:t>
            </a:r>
            <a:r>
              <a:rPr lang="en-GB" sz="3600" b="1" spc="300" dirty="0">
                <a:ln w="19050">
                  <a:solidFill>
                    <a:schemeClr val="accent6">
                      <a:lumMod val="75000"/>
                    </a:schemeClr>
                  </a:solidFill>
                </a:ln>
                <a:solidFill>
                  <a:srgbClr val="92D050"/>
                </a:solidFill>
              </a:rPr>
              <a:t>?</a:t>
            </a:r>
          </a:p>
          <a:p>
            <a:pPr marL="622284" indent="-622284">
              <a:spcBef>
                <a:spcPts val="1800"/>
              </a:spcBef>
              <a:buFont typeface="+mj-lt"/>
              <a:buAutoNum type="arabicParenR"/>
            </a:pPr>
            <a:r>
              <a:rPr lang="en-GB" sz="3200" b="1" dirty="0"/>
              <a:t>What’s the solution </a:t>
            </a:r>
            <a:r>
              <a:rPr lang="en-GB" sz="3600" b="1" spc="300" dirty="0">
                <a:ln w="19050">
                  <a:solidFill>
                    <a:schemeClr val="accent6">
                      <a:lumMod val="75000"/>
                    </a:schemeClr>
                  </a:solidFill>
                </a:ln>
                <a:solidFill>
                  <a:srgbClr val="92D050"/>
                </a:solidFill>
              </a:rPr>
              <a:t>?</a:t>
            </a:r>
          </a:p>
        </p:txBody>
      </p:sp>
      <p:sp>
        <p:nvSpPr>
          <p:cNvPr id="6" name="Slide Number Placeholder 2">
            <a:extLst>
              <a:ext uri="{FF2B5EF4-FFF2-40B4-BE49-F238E27FC236}">
                <a16:creationId xmlns:a16="http://schemas.microsoft.com/office/drawing/2014/main" id="{80C9079F-46C5-3766-B556-68A5D8BF6F64}"/>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31</a:t>
            </a:fld>
            <a:endParaRPr lang="en-GB" sz="2000" dirty="0">
              <a:solidFill>
                <a:schemeClr val="tx1"/>
              </a:solidFill>
            </a:endParaRPr>
          </a:p>
        </p:txBody>
      </p:sp>
    </p:spTree>
    <p:extLst>
      <p:ext uri="{BB962C8B-B14F-4D97-AF65-F5344CB8AC3E}">
        <p14:creationId xmlns:p14="http://schemas.microsoft.com/office/powerpoint/2010/main" val="37016363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F5DEB07-FDBB-F13D-DC2E-4B5506C5C039}"/>
              </a:ext>
            </a:extLst>
          </p:cNvPr>
          <p:cNvSpPr>
            <a:spLocks noGrp="1"/>
          </p:cNvSpPr>
          <p:nvPr>
            <p:ph type="subTitle" idx="1"/>
          </p:nvPr>
        </p:nvSpPr>
        <p:spPr>
          <a:xfrm>
            <a:off x="836195" y="2581145"/>
            <a:ext cx="4864217" cy="1988699"/>
          </a:xfrm>
        </p:spPr>
        <p:txBody>
          <a:bodyPr>
            <a:normAutofit fontScale="62500" lnSpcReduction="20000"/>
          </a:bodyPr>
          <a:lstStyle/>
          <a:p>
            <a:pPr>
              <a:lnSpc>
                <a:spcPct val="120000"/>
              </a:lnSpc>
              <a:spcBef>
                <a:spcPts val="600"/>
              </a:spcBef>
            </a:pPr>
            <a:r>
              <a:rPr lang="en-US" sz="4200" dirty="0"/>
              <a:t>We can't solve problems </a:t>
            </a:r>
            <a:br>
              <a:rPr lang="en-US" sz="4200" dirty="0"/>
            </a:br>
            <a:r>
              <a:rPr lang="en-US" sz="4200" dirty="0"/>
              <a:t>by using the same kind of thinking </a:t>
            </a:r>
            <a:br>
              <a:rPr lang="en-US" sz="4200" dirty="0"/>
            </a:br>
            <a:r>
              <a:rPr lang="en-US" sz="4200" dirty="0"/>
              <a:t>we used when we created them.</a:t>
            </a:r>
          </a:p>
          <a:p>
            <a:pPr>
              <a:lnSpc>
                <a:spcPct val="120000"/>
              </a:lnSpc>
              <a:spcBef>
                <a:spcPts val="600"/>
              </a:spcBef>
            </a:pPr>
            <a:r>
              <a:rPr lang="en-US" sz="3200" i="1" dirty="0"/>
              <a:t>Albert Einstein</a:t>
            </a:r>
            <a:endParaRPr lang="en-GB" sz="3200" dirty="0"/>
          </a:p>
        </p:txBody>
      </p:sp>
      <p:sp>
        <p:nvSpPr>
          <p:cNvPr id="6" name="Slide Number Placeholder 2">
            <a:extLst>
              <a:ext uri="{FF2B5EF4-FFF2-40B4-BE49-F238E27FC236}">
                <a16:creationId xmlns:a16="http://schemas.microsoft.com/office/drawing/2014/main" id="{ADFC6524-B4F9-B42E-8C01-76E14A682083}"/>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32</a:t>
            </a:fld>
            <a:endParaRPr lang="en-GB" sz="2000" dirty="0">
              <a:solidFill>
                <a:schemeClr val="tx1"/>
              </a:solidFill>
            </a:endParaRPr>
          </a:p>
        </p:txBody>
      </p:sp>
      <p:pic>
        <p:nvPicPr>
          <p:cNvPr id="10" name="Picture 9" descr="A person with his hands together&#10;&#10;Description automatically generated">
            <a:extLst>
              <a:ext uri="{FF2B5EF4-FFF2-40B4-BE49-F238E27FC236}">
                <a16:creationId xmlns:a16="http://schemas.microsoft.com/office/drawing/2014/main" id="{F18E4F80-32D2-5A2E-BE31-2F25D0E2B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024341" y="2809633"/>
            <a:ext cx="3818649" cy="3512859"/>
          </a:xfrm>
          <a:prstGeom prst="rect">
            <a:avLst/>
          </a:prstGeom>
        </p:spPr>
      </p:pic>
      <p:sp>
        <p:nvSpPr>
          <p:cNvPr id="2" name="TextBox 1">
            <a:extLst>
              <a:ext uri="{FF2B5EF4-FFF2-40B4-BE49-F238E27FC236}">
                <a16:creationId xmlns:a16="http://schemas.microsoft.com/office/drawing/2014/main" id="{9A9C9E30-33AF-DD53-04DA-F2C386D672D0}"/>
              </a:ext>
            </a:extLst>
          </p:cNvPr>
          <p:cNvSpPr txBox="1"/>
          <p:nvPr/>
        </p:nvSpPr>
        <p:spPr>
          <a:xfrm>
            <a:off x="0" y="535514"/>
            <a:ext cx="9144000" cy="1446550"/>
          </a:xfrm>
          <a:prstGeom prst="rect">
            <a:avLst/>
          </a:prstGeom>
          <a:noFill/>
        </p:spPr>
        <p:txBody>
          <a:bodyPr wrap="square" rtlCol="0">
            <a:spAutoFit/>
          </a:bodyPr>
          <a:lstStyle/>
          <a:p>
            <a:pPr algn="ctr"/>
            <a:r>
              <a:rPr lang="en-GB" sz="8800" b="1" spc="300" dirty="0">
                <a:ln w="19050">
                  <a:solidFill>
                    <a:schemeClr val="accent6">
                      <a:lumMod val="75000"/>
                    </a:schemeClr>
                  </a:solidFill>
                </a:ln>
                <a:solidFill>
                  <a:srgbClr val="92D050"/>
                </a:solidFill>
                <a:latin typeface="Artane Elongated BT" panose="02080406040308020203" pitchFamily="18" charset="0"/>
              </a:rPr>
              <a:t>What’s the Solution ?</a:t>
            </a:r>
            <a:endParaRPr lang="en-GB" sz="9600" b="1" spc="300" dirty="0">
              <a:ln w="19050">
                <a:solidFill>
                  <a:schemeClr val="accent6">
                    <a:lumMod val="75000"/>
                  </a:schemeClr>
                </a:solidFill>
              </a:ln>
              <a:solidFill>
                <a:srgbClr val="92D050"/>
              </a:solidFill>
              <a:latin typeface="Artane Elongated BT" panose="02080406040308020203" pitchFamily="18" charset="0"/>
            </a:endParaRPr>
          </a:p>
        </p:txBody>
      </p:sp>
    </p:spTree>
    <p:extLst>
      <p:ext uri="{BB962C8B-B14F-4D97-AF65-F5344CB8AC3E}">
        <p14:creationId xmlns:p14="http://schemas.microsoft.com/office/powerpoint/2010/main" val="1431332251"/>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A46A853-C8C1-5D2B-3756-0278E0F55200}"/>
              </a:ext>
            </a:extLst>
          </p:cNvPr>
          <p:cNvSpPr txBox="1"/>
          <p:nvPr/>
        </p:nvSpPr>
        <p:spPr>
          <a:xfrm>
            <a:off x="-1" y="1086471"/>
            <a:ext cx="9144000" cy="246221"/>
          </a:xfrm>
          <a:prstGeom prst="rect">
            <a:avLst/>
          </a:prstGeom>
          <a:noFill/>
        </p:spPr>
        <p:txBody>
          <a:bodyPr wrap="square" rtlCol="0">
            <a:spAutoFit/>
          </a:bodyPr>
          <a:lstStyle/>
          <a:p>
            <a:pPr algn="r"/>
            <a:r>
              <a:rPr lang="en-GB" sz="1000" i="1" dirty="0">
                <a:solidFill>
                  <a:schemeClr val="bg1"/>
                </a:solidFill>
                <a:hlinkClick r:id="rId3">
                  <a:extLst>
                    <a:ext uri="{A12FA001-AC4F-418D-AE19-62706E023703}">
                      <ahyp:hlinkClr xmlns:ahyp="http://schemas.microsoft.com/office/drawing/2018/hyperlinkcolor" val="tx"/>
                    </a:ext>
                  </a:extLst>
                </a:hlinkClick>
              </a:rPr>
              <a:t>https://www.gov.uk/government/publications/charities-and-reserves-cc19/charities-and-reserves</a:t>
            </a:r>
            <a:r>
              <a:rPr lang="en-GB" sz="1000" i="1" dirty="0">
                <a:solidFill>
                  <a:schemeClr val="bg1"/>
                </a:solidFill>
              </a:rPr>
              <a:t> </a:t>
            </a:r>
          </a:p>
        </p:txBody>
      </p:sp>
      <p:grpSp>
        <p:nvGrpSpPr>
          <p:cNvPr id="21" name="Group 20">
            <a:extLst>
              <a:ext uri="{FF2B5EF4-FFF2-40B4-BE49-F238E27FC236}">
                <a16:creationId xmlns:a16="http://schemas.microsoft.com/office/drawing/2014/main" id="{0CB904FA-582D-10DA-B4F1-476CC617B5E8}"/>
              </a:ext>
            </a:extLst>
          </p:cNvPr>
          <p:cNvGrpSpPr/>
          <p:nvPr/>
        </p:nvGrpSpPr>
        <p:grpSpPr>
          <a:xfrm>
            <a:off x="982498" y="1957494"/>
            <a:ext cx="7011211" cy="923330"/>
            <a:chOff x="982493" y="2354345"/>
            <a:chExt cx="7011211" cy="923329"/>
          </a:xfrm>
        </p:grpSpPr>
        <p:sp>
          <p:nvSpPr>
            <p:cNvPr id="14" name="TextBox 13">
              <a:extLst>
                <a:ext uri="{FF2B5EF4-FFF2-40B4-BE49-F238E27FC236}">
                  <a16:creationId xmlns:a16="http://schemas.microsoft.com/office/drawing/2014/main" id="{D315FD20-54A4-032F-024E-FFB5D4442461}"/>
                </a:ext>
              </a:extLst>
            </p:cNvPr>
            <p:cNvSpPr txBox="1"/>
            <p:nvPr/>
          </p:nvSpPr>
          <p:spPr>
            <a:xfrm>
              <a:off x="982493" y="2400512"/>
              <a:ext cx="6838546" cy="830996"/>
            </a:xfrm>
            <a:prstGeom prst="rect">
              <a:avLst/>
            </a:prstGeom>
            <a:noFill/>
          </p:spPr>
          <p:txBody>
            <a:bodyPr wrap="square" rtlCol="0">
              <a:spAutoFit/>
            </a:bodyPr>
            <a:lstStyle/>
            <a:p>
              <a:r>
                <a:rPr lang="en-GB" sz="2400" dirty="0"/>
                <a:t>To get the required “tick in the box” when submitting the charity’s Trustees Annual Report &amp; Accounts </a:t>
              </a:r>
            </a:p>
          </p:txBody>
        </p:sp>
        <p:sp>
          <p:nvSpPr>
            <p:cNvPr id="17" name="TextBox 16">
              <a:extLst>
                <a:ext uri="{FF2B5EF4-FFF2-40B4-BE49-F238E27FC236}">
                  <a16:creationId xmlns:a16="http://schemas.microsoft.com/office/drawing/2014/main" id="{78F04FA5-8665-117D-F6E8-E5994A4036E0}"/>
                </a:ext>
              </a:extLst>
            </p:cNvPr>
            <p:cNvSpPr txBox="1"/>
            <p:nvPr/>
          </p:nvSpPr>
          <p:spPr>
            <a:xfrm>
              <a:off x="7648372" y="2354345"/>
              <a:ext cx="345332" cy="923329"/>
            </a:xfrm>
            <a:prstGeom prst="rect">
              <a:avLst/>
            </a:prstGeom>
            <a:noFill/>
          </p:spPr>
          <p:txBody>
            <a:bodyPr wrap="square" rtlCol="0">
              <a:spAutoFit/>
            </a:bodyPr>
            <a:lstStyle/>
            <a:p>
              <a:r>
                <a:rPr lang="en-GB" sz="5400" b="1" dirty="0"/>
                <a:t>?</a:t>
              </a:r>
            </a:p>
          </p:txBody>
        </p:sp>
      </p:grpSp>
      <p:grpSp>
        <p:nvGrpSpPr>
          <p:cNvPr id="22" name="Group 21">
            <a:extLst>
              <a:ext uri="{FF2B5EF4-FFF2-40B4-BE49-F238E27FC236}">
                <a16:creationId xmlns:a16="http://schemas.microsoft.com/office/drawing/2014/main" id="{FB2BCC20-F0C1-C3D5-8A10-EFF01EDE8205}"/>
              </a:ext>
            </a:extLst>
          </p:cNvPr>
          <p:cNvGrpSpPr/>
          <p:nvPr/>
        </p:nvGrpSpPr>
        <p:grpSpPr>
          <a:xfrm>
            <a:off x="982497" y="3409172"/>
            <a:ext cx="7081989" cy="923330"/>
            <a:chOff x="982493" y="3487993"/>
            <a:chExt cx="7081989" cy="923330"/>
          </a:xfrm>
        </p:grpSpPr>
        <p:sp>
          <p:nvSpPr>
            <p:cNvPr id="15" name="TextBox 14">
              <a:extLst>
                <a:ext uri="{FF2B5EF4-FFF2-40B4-BE49-F238E27FC236}">
                  <a16:creationId xmlns:a16="http://schemas.microsoft.com/office/drawing/2014/main" id="{6FCA9EE9-DDFC-1D77-5E69-E241F0798C52}"/>
                </a:ext>
              </a:extLst>
            </p:cNvPr>
            <p:cNvSpPr txBox="1"/>
            <p:nvPr/>
          </p:nvSpPr>
          <p:spPr>
            <a:xfrm>
              <a:off x="982493" y="3534160"/>
              <a:ext cx="6838545" cy="830997"/>
            </a:xfrm>
            <a:prstGeom prst="rect">
              <a:avLst/>
            </a:prstGeom>
            <a:noFill/>
          </p:spPr>
          <p:txBody>
            <a:bodyPr wrap="square" rtlCol="0">
              <a:spAutoFit/>
            </a:bodyPr>
            <a:lstStyle/>
            <a:p>
              <a:r>
                <a:rPr lang="en-GB" sz="2400" dirty="0"/>
                <a:t>To keep donors and funders “happy” and improve the chances of getting more donations/grants in future </a:t>
              </a:r>
            </a:p>
          </p:txBody>
        </p:sp>
        <p:sp>
          <p:nvSpPr>
            <p:cNvPr id="19" name="TextBox 18">
              <a:extLst>
                <a:ext uri="{FF2B5EF4-FFF2-40B4-BE49-F238E27FC236}">
                  <a16:creationId xmlns:a16="http://schemas.microsoft.com/office/drawing/2014/main" id="{2B8AD6BA-A32F-096E-CC8A-43AB1BC03E07}"/>
                </a:ext>
              </a:extLst>
            </p:cNvPr>
            <p:cNvSpPr txBox="1"/>
            <p:nvPr/>
          </p:nvSpPr>
          <p:spPr>
            <a:xfrm>
              <a:off x="7719150" y="3487993"/>
              <a:ext cx="345332" cy="923330"/>
            </a:xfrm>
            <a:prstGeom prst="rect">
              <a:avLst/>
            </a:prstGeom>
            <a:noFill/>
          </p:spPr>
          <p:txBody>
            <a:bodyPr wrap="square" rtlCol="0">
              <a:spAutoFit/>
            </a:bodyPr>
            <a:lstStyle/>
            <a:p>
              <a:r>
                <a:rPr lang="en-GB" sz="5400" b="1" dirty="0"/>
                <a:t>?</a:t>
              </a:r>
            </a:p>
          </p:txBody>
        </p:sp>
      </p:grpSp>
      <p:grpSp>
        <p:nvGrpSpPr>
          <p:cNvPr id="23" name="Group 22">
            <a:extLst>
              <a:ext uri="{FF2B5EF4-FFF2-40B4-BE49-F238E27FC236}">
                <a16:creationId xmlns:a16="http://schemas.microsoft.com/office/drawing/2014/main" id="{FCD8669F-B976-8946-849D-FA8743A0A17D}"/>
              </a:ext>
            </a:extLst>
          </p:cNvPr>
          <p:cNvGrpSpPr/>
          <p:nvPr/>
        </p:nvGrpSpPr>
        <p:grpSpPr>
          <a:xfrm>
            <a:off x="982498" y="4860854"/>
            <a:ext cx="6838545" cy="923330"/>
            <a:chOff x="982493" y="4617662"/>
            <a:chExt cx="6838545" cy="923330"/>
          </a:xfrm>
        </p:grpSpPr>
        <p:sp>
          <p:nvSpPr>
            <p:cNvPr id="16" name="TextBox 15">
              <a:extLst>
                <a:ext uri="{FF2B5EF4-FFF2-40B4-BE49-F238E27FC236}">
                  <a16:creationId xmlns:a16="http://schemas.microsoft.com/office/drawing/2014/main" id="{6173909C-36CB-BE8C-11E2-94482DB92536}"/>
                </a:ext>
              </a:extLst>
            </p:cNvPr>
            <p:cNvSpPr txBox="1"/>
            <p:nvPr/>
          </p:nvSpPr>
          <p:spPr>
            <a:xfrm>
              <a:off x="982493" y="4663829"/>
              <a:ext cx="6838545" cy="830997"/>
            </a:xfrm>
            <a:prstGeom prst="rect">
              <a:avLst/>
            </a:prstGeom>
            <a:noFill/>
          </p:spPr>
          <p:txBody>
            <a:bodyPr wrap="square" rtlCol="0">
              <a:spAutoFit/>
            </a:bodyPr>
            <a:lstStyle/>
            <a:p>
              <a:r>
                <a:rPr lang="en-GB" sz="2400" dirty="0"/>
                <a:t>To improve the financial management of the </a:t>
              </a:r>
              <a:br>
                <a:rPr lang="en-GB" sz="2400" dirty="0"/>
              </a:br>
              <a:r>
                <a:rPr lang="en-GB" sz="2400" dirty="0"/>
                <a:t>charity and reduce the risk of financial crises</a:t>
              </a:r>
            </a:p>
          </p:txBody>
        </p:sp>
        <p:sp>
          <p:nvSpPr>
            <p:cNvPr id="20" name="TextBox 19">
              <a:extLst>
                <a:ext uri="{FF2B5EF4-FFF2-40B4-BE49-F238E27FC236}">
                  <a16:creationId xmlns:a16="http://schemas.microsoft.com/office/drawing/2014/main" id="{A1B43940-CD68-A816-B691-CB57C83BEAE6}"/>
                </a:ext>
              </a:extLst>
            </p:cNvPr>
            <p:cNvSpPr txBox="1"/>
            <p:nvPr/>
          </p:nvSpPr>
          <p:spPr>
            <a:xfrm>
              <a:off x="6646423" y="4617662"/>
              <a:ext cx="345332" cy="923330"/>
            </a:xfrm>
            <a:prstGeom prst="rect">
              <a:avLst/>
            </a:prstGeom>
            <a:noFill/>
          </p:spPr>
          <p:txBody>
            <a:bodyPr wrap="square" rtlCol="0">
              <a:spAutoFit/>
            </a:bodyPr>
            <a:lstStyle/>
            <a:p>
              <a:r>
                <a:rPr lang="en-GB" sz="5400" b="1" dirty="0"/>
                <a:t>?</a:t>
              </a:r>
            </a:p>
          </p:txBody>
        </p:sp>
      </p:grpSp>
      <p:sp>
        <p:nvSpPr>
          <p:cNvPr id="5" name="TextBox 4">
            <a:extLst>
              <a:ext uri="{FF2B5EF4-FFF2-40B4-BE49-F238E27FC236}">
                <a16:creationId xmlns:a16="http://schemas.microsoft.com/office/drawing/2014/main" id="{BC3BFD36-8078-EE3F-6E2D-2610742FC631}"/>
              </a:ext>
            </a:extLst>
          </p:cNvPr>
          <p:cNvSpPr txBox="1"/>
          <p:nvPr/>
        </p:nvSpPr>
        <p:spPr>
          <a:xfrm>
            <a:off x="0" y="0"/>
            <a:ext cx="9144000" cy="1446550"/>
          </a:xfrm>
          <a:prstGeom prst="rect">
            <a:avLst/>
          </a:prstGeom>
          <a:noFill/>
        </p:spPr>
        <p:txBody>
          <a:bodyPr wrap="square" rtlCol="0">
            <a:spAutoFit/>
          </a:bodyPr>
          <a:lstStyle/>
          <a:p>
            <a:pPr algn="ctr"/>
            <a:r>
              <a:rPr lang="en-GB" sz="8800" b="1" spc="300" dirty="0">
                <a:ln w="19050">
                  <a:solidFill>
                    <a:schemeClr val="accent6">
                      <a:lumMod val="75000"/>
                    </a:schemeClr>
                  </a:solidFill>
                </a:ln>
                <a:solidFill>
                  <a:srgbClr val="92D050"/>
                </a:solidFill>
                <a:latin typeface="Artane Elongated BT" panose="02080406040308020203" pitchFamily="18" charset="0"/>
              </a:rPr>
              <a:t>Why Bother ?</a:t>
            </a:r>
            <a:endParaRPr lang="en-GB" sz="9600" b="1" spc="300" dirty="0">
              <a:ln w="19050">
                <a:solidFill>
                  <a:schemeClr val="accent6">
                    <a:lumMod val="75000"/>
                  </a:schemeClr>
                </a:solidFill>
              </a:ln>
              <a:solidFill>
                <a:srgbClr val="92D050"/>
              </a:solidFill>
              <a:latin typeface="Artane Elongated BT" panose="02080406040308020203" pitchFamily="18" charset="0"/>
            </a:endParaRPr>
          </a:p>
        </p:txBody>
      </p:sp>
      <p:sp>
        <p:nvSpPr>
          <p:cNvPr id="4" name="Slide Number Placeholder 2">
            <a:extLst>
              <a:ext uri="{FF2B5EF4-FFF2-40B4-BE49-F238E27FC236}">
                <a16:creationId xmlns:a16="http://schemas.microsoft.com/office/drawing/2014/main" id="{71772D6D-FD08-FD3B-2771-0AA7BE33E0EB}"/>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33</a:t>
            </a:fld>
            <a:endParaRPr lang="en-GB" sz="2000" dirty="0">
              <a:solidFill>
                <a:schemeClr val="tx1"/>
              </a:solidFill>
            </a:endParaRPr>
          </a:p>
        </p:txBody>
      </p:sp>
    </p:spTree>
    <p:extLst>
      <p:ext uri="{BB962C8B-B14F-4D97-AF65-F5344CB8AC3E}">
        <p14:creationId xmlns:p14="http://schemas.microsoft.com/office/powerpoint/2010/main" val="38770554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par>
                          <p:cTn id="8" fill="hold">
                            <p:stCondLst>
                              <p:cond delay="1500"/>
                            </p:stCondLst>
                            <p:childTnLst>
                              <p:par>
                                <p:cTn id="9" presetID="22" presetClass="entr" presetSubtype="1" fill="hold" nodeType="after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1000"/>
                                        <p:tgtEl>
                                          <p:spTgt spid="22"/>
                                        </p:tgtEl>
                                      </p:cBhvr>
                                    </p:animEffect>
                                  </p:childTnLst>
                                </p:cTn>
                              </p:par>
                            </p:childTnLst>
                          </p:cTn>
                        </p:par>
                        <p:par>
                          <p:cTn id="12" fill="hold">
                            <p:stCondLst>
                              <p:cond delay="3000"/>
                            </p:stCondLst>
                            <p:childTnLst>
                              <p:par>
                                <p:cTn id="13" presetID="22" presetClass="entr" presetSubtype="1" fill="hold" nodeType="afterEffect">
                                  <p:stCondLst>
                                    <p:cond delay="50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A46A853-C8C1-5D2B-3756-0278E0F55200}"/>
              </a:ext>
            </a:extLst>
          </p:cNvPr>
          <p:cNvSpPr txBox="1"/>
          <p:nvPr/>
        </p:nvSpPr>
        <p:spPr>
          <a:xfrm>
            <a:off x="-1" y="1086471"/>
            <a:ext cx="9144000" cy="246221"/>
          </a:xfrm>
          <a:prstGeom prst="rect">
            <a:avLst/>
          </a:prstGeom>
          <a:noFill/>
        </p:spPr>
        <p:txBody>
          <a:bodyPr wrap="square" rtlCol="0">
            <a:spAutoFit/>
          </a:bodyPr>
          <a:lstStyle/>
          <a:p>
            <a:pPr algn="r"/>
            <a:r>
              <a:rPr lang="en-GB" sz="1000" i="1" dirty="0">
                <a:solidFill>
                  <a:schemeClr val="bg1"/>
                </a:solidFill>
                <a:hlinkClick r:id="rId3">
                  <a:extLst>
                    <a:ext uri="{A12FA001-AC4F-418D-AE19-62706E023703}">
                      <ahyp:hlinkClr xmlns:ahyp="http://schemas.microsoft.com/office/drawing/2018/hyperlinkcolor" val="tx"/>
                    </a:ext>
                  </a:extLst>
                </a:hlinkClick>
              </a:rPr>
              <a:t>https://www.gov.uk/government/publications/charities-and-reserves-cc19/charities-and-reserves</a:t>
            </a:r>
            <a:r>
              <a:rPr lang="en-GB" sz="1000" i="1" dirty="0">
                <a:solidFill>
                  <a:schemeClr val="bg1"/>
                </a:solidFill>
              </a:rPr>
              <a:t> </a:t>
            </a:r>
          </a:p>
        </p:txBody>
      </p:sp>
      <p:grpSp>
        <p:nvGrpSpPr>
          <p:cNvPr id="21" name="Group 20">
            <a:extLst>
              <a:ext uri="{FF2B5EF4-FFF2-40B4-BE49-F238E27FC236}">
                <a16:creationId xmlns:a16="http://schemas.microsoft.com/office/drawing/2014/main" id="{0CB904FA-582D-10DA-B4F1-476CC617B5E8}"/>
              </a:ext>
            </a:extLst>
          </p:cNvPr>
          <p:cNvGrpSpPr/>
          <p:nvPr/>
        </p:nvGrpSpPr>
        <p:grpSpPr>
          <a:xfrm>
            <a:off x="982498" y="5212838"/>
            <a:ext cx="7011211" cy="923330"/>
            <a:chOff x="982493" y="2354345"/>
            <a:chExt cx="7011211" cy="923329"/>
          </a:xfrm>
        </p:grpSpPr>
        <p:sp>
          <p:nvSpPr>
            <p:cNvPr id="14" name="TextBox 13">
              <a:extLst>
                <a:ext uri="{FF2B5EF4-FFF2-40B4-BE49-F238E27FC236}">
                  <a16:creationId xmlns:a16="http://schemas.microsoft.com/office/drawing/2014/main" id="{D315FD20-54A4-032F-024E-FFB5D4442461}"/>
                </a:ext>
              </a:extLst>
            </p:cNvPr>
            <p:cNvSpPr txBox="1"/>
            <p:nvPr/>
          </p:nvSpPr>
          <p:spPr>
            <a:xfrm>
              <a:off x="982493" y="2400512"/>
              <a:ext cx="6838546" cy="830996"/>
            </a:xfrm>
            <a:prstGeom prst="rect">
              <a:avLst/>
            </a:prstGeom>
            <a:noFill/>
          </p:spPr>
          <p:txBody>
            <a:bodyPr wrap="square" rtlCol="0">
              <a:spAutoFit/>
            </a:bodyPr>
            <a:lstStyle/>
            <a:p>
              <a:r>
                <a:rPr lang="en-GB" sz="2400" dirty="0"/>
                <a:t>To get the required “tick in the box” when submitting the charity’s Trustees Annual Report &amp; Accounts </a:t>
              </a:r>
            </a:p>
          </p:txBody>
        </p:sp>
        <p:sp>
          <p:nvSpPr>
            <p:cNvPr id="17" name="TextBox 16">
              <a:extLst>
                <a:ext uri="{FF2B5EF4-FFF2-40B4-BE49-F238E27FC236}">
                  <a16:creationId xmlns:a16="http://schemas.microsoft.com/office/drawing/2014/main" id="{78F04FA5-8665-117D-F6E8-E5994A4036E0}"/>
                </a:ext>
              </a:extLst>
            </p:cNvPr>
            <p:cNvSpPr txBox="1"/>
            <p:nvPr/>
          </p:nvSpPr>
          <p:spPr>
            <a:xfrm>
              <a:off x="7648372" y="2354345"/>
              <a:ext cx="345332" cy="923329"/>
            </a:xfrm>
            <a:prstGeom prst="rect">
              <a:avLst/>
            </a:prstGeom>
            <a:noFill/>
          </p:spPr>
          <p:txBody>
            <a:bodyPr wrap="square" rtlCol="0">
              <a:spAutoFit/>
            </a:bodyPr>
            <a:lstStyle/>
            <a:p>
              <a:r>
                <a:rPr lang="en-GB" sz="5400" b="1" dirty="0"/>
                <a:t>?</a:t>
              </a:r>
            </a:p>
          </p:txBody>
        </p:sp>
      </p:grpSp>
      <p:grpSp>
        <p:nvGrpSpPr>
          <p:cNvPr id="22" name="Group 21">
            <a:extLst>
              <a:ext uri="{FF2B5EF4-FFF2-40B4-BE49-F238E27FC236}">
                <a16:creationId xmlns:a16="http://schemas.microsoft.com/office/drawing/2014/main" id="{FB2BCC20-F0C1-C3D5-8A10-EFF01EDE8205}"/>
              </a:ext>
            </a:extLst>
          </p:cNvPr>
          <p:cNvGrpSpPr/>
          <p:nvPr/>
        </p:nvGrpSpPr>
        <p:grpSpPr>
          <a:xfrm>
            <a:off x="982497" y="2788547"/>
            <a:ext cx="7081989" cy="923330"/>
            <a:chOff x="982493" y="3487993"/>
            <a:chExt cx="7081989" cy="923330"/>
          </a:xfrm>
        </p:grpSpPr>
        <p:sp>
          <p:nvSpPr>
            <p:cNvPr id="15" name="TextBox 14">
              <a:extLst>
                <a:ext uri="{FF2B5EF4-FFF2-40B4-BE49-F238E27FC236}">
                  <a16:creationId xmlns:a16="http://schemas.microsoft.com/office/drawing/2014/main" id="{6FCA9EE9-DDFC-1D77-5E69-E241F0798C52}"/>
                </a:ext>
              </a:extLst>
            </p:cNvPr>
            <p:cNvSpPr txBox="1"/>
            <p:nvPr/>
          </p:nvSpPr>
          <p:spPr>
            <a:xfrm>
              <a:off x="982493" y="3534160"/>
              <a:ext cx="6838545" cy="830997"/>
            </a:xfrm>
            <a:prstGeom prst="rect">
              <a:avLst/>
            </a:prstGeom>
            <a:noFill/>
          </p:spPr>
          <p:txBody>
            <a:bodyPr wrap="square" rtlCol="0">
              <a:spAutoFit/>
            </a:bodyPr>
            <a:lstStyle/>
            <a:p>
              <a:r>
                <a:rPr lang="en-GB" sz="2400" dirty="0"/>
                <a:t>To keep donors and funders “happy” and improve the chances of getting more donations/grants in future </a:t>
              </a:r>
            </a:p>
          </p:txBody>
        </p:sp>
        <p:sp>
          <p:nvSpPr>
            <p:cNvPr id="19" name="TextBox 18">
              <a:extLst>
                <a:ext uri="{FF2B5EF4-FFF2-40B4-BE49-F238E27FC236}">
                  <a16:creationId xmlns:a16="http://schemas.microsoft.com/office/drawing/2014/main" id="{2B8AD6BA-A32F-096E-CC8A-43AB1BC03E07}"/>
                </a:ext>
              </a:extLst>
            </p:cNvPr>
            <p:cNvSpPr txBox="1"/>
            <p:nvPr/>
          </p:nvSpPr>
          <p:spPr>
            <a:xfrm>
              <a:off x="7719150" y="3487993"/>
              <a:ext cx="345332" cy="923330"/>
            </a:xfrm>
            <a:prstGeom prst="rect">
              <a:avLst/>
            </a:prstGeom>
            <a:noFill/>
          </p:spPr>
          <p:txBody>
            <a:bodyPr wrap="square" rtlCol="0">
              <a:spAutoFit/>
            </a:bodyPr>
            <a:lstStyle/>
            <a:p>
              <a:r>
                <a:rPr lang="en-GB" sz="5400" b="1" dirty="0"/>
                <a:t>?</a:t>
              </a:r>
            </a:p>
          </p:txBody>
        </p:sp>
      </p:grpSp>
      <p:grpSp>
        <p:nvGrpSpPr>
          <p:cNvPr id="23" name="Group 22">
            <a:extLst>
              <a:ext uri="{FF2B5EF4-FFF2-40B4-BE49-F238E27FC236}">
                <a16:creationId xmlns:a16="http://schemas.microsoft.com/office/drawing/2014/main" id="{FCD8669F-B976-8946-849D-FA8743A0A17D}"/>
              </a:ext>
            </a:extLst>
          </p:cNvPr>
          <p:cNvGrpSpPr/>
          <p:nvPr/>
        </p:nvGrpSpPr>
        <p:grpSpPr>
          <a:xfrm>
            <a:off x="982498" y="1865215"/>
            <a:ext cx="6838545" cy="923330"/>
            <a:chOff x="982493" y="4617662"/>
            <a:chExt cx="6838545" cy="923330"/>
          </a:xfrm>
        </p:grpSpPr>
        <p:sp>
          <p:nvSpPr>
            <p:cNvPr id="16" name="TextBox 15">
              <a:extLst>
                <a:ext uri="{FF2B5EF4-FFF2-40B4-BE49-F238E27FC236}">
                  <a16:creationId xmlns:a16="http://schemas.microsoft.com/office/drawing/2014/main" id="{6173909C-36CB-BE8C-11E2-94482DB92536}"/>
                </a:ext>
              </a:extLst>
            </p:cNvPr>
            <p:cNvSpPr txBox="1"/>
            <p:nvPr/>
          </p:nvSpPr>
          <p:spPr>
            <a:xfrm>
              <a:off x="982493" y="4663829"/>
              <a:ext cx="6838545" cy="830997"/>
            </a:xfrm>
            <a:prstGeom prst="rect">
              <a:avLst/>
            </a:prstGeom>
            <a:noFill/>
          </p:spPr>
          <p:txBody>
            <a:bodyPr wrap="square" rtlCol="0">
              <a:spAutoFit/>
            </a:bodyPr>
            <a:lstStyle/>
            <a:p>
              <a:r>
                <a:rPr lang="en-GB" sz="2400" dirty="0"/>
                <a:t>To improve the financial management of the </a:t>
              </a:r>
              <a:br>
                <a:rPr lang="en-GB" sz="2400" dirty="0"/>
              </a:br>
              <a:r>
                <a:rPr lang="en-GB" sz="2400" dirty="0"/>
                <a:t>charity and reduce the risk of financial crises</a:t>
              </a:r>
            </a:p>
          </p:txBody>
        </p:sp>
        <p:sp>
          <p:nvSpPr>
            <p:cNvPr id="20" name="TextBox 19">
              <a:extLst>
                <a:ext uri="{FF2B5EF4-FFF2-40B4-BE49-F238E27FC236}">
                  <a16:creationId xmlns:a16="http://schemas.microsoft.com/office/drawing/2014/main" id="{A1B43940-CD68-A816-B691-CB57C83BEAE6}"/>
                </a:ext>
              </a:extLst>
            </p:cNvPr>
            <p:cNvSpPr txBox="1"/>
            <p:nvPr/>
          </p:nvSpPr>
          <p:spPr>
            <a:xfrm>
              <a:off x="6646423" y="4617662"/>
              <a:ext cx="345332" cy="923330"/>
            </a:xfrm>
            <a:prstGeom prst="rect">
              <a:avLst/>
            </a:prstGeom>
            <a:noFill/>
          </p:spPr>
          <p:txBody>
            <a:bodyPr wrap="square" rtlCol="0">
              <a:spAutoFit/>
            </a:bodyPr>
            <a:lstStyle/>
            <a:p>
              <a:r>
                <a:rPr lang="en-GB" sz="5400" b="1" dirty="0"/>
                <a:t>?</a:t>
              </a:r>
            </a:p>
          </p:txBody>
        </p:sp>
      </p:grpSp>
      <p:sp>
        <p:nvSpPr>
          <p:cNvPr id="5" name="TextBox 4">
            <a:extLst>
              <a:ext uri="{FF2B5EF4-FFF2-40B4-BE49-F238E27FC236}">
                <a16:creationId xmlns:a16="http://schemas.microsoft.com/office/drawing/2014/main" id="{BC3BFD36-8078-EE3F-6E2D-2610742FC631}"/>
              </a:ext>
            </a:extLst>
          </p:cNvPr>
          <p:cNvSpPr txBox="1"/>
          <p:nvPr/>
        </p:nvSpPr>
        <p:spPr>
          <a:xfrm>
            <a:off x="0" y="-1440"/>
            <a:ext cx="9144000" cy="1446550"/>
          </a:xfrm>
          <a:prstGeom prst="rect">
            <a:avLst/>
          </a:prstGeom>
          <a:noFill/>
        </p:spPr>
        <p:txBody>
          <a:bodyPr wrap="square" rtlCol="0">
            <a:spAutoFit/>
          </a:bodyPr>
          <a:lstStyle/>
          <a:p>
            <a:pPr algn="ctr"/>
            <a:r>
              <a:rPr lang="en-GB" sz="8800" b="1" spc="300" dirty="0">
                <a:ln w="19050">
                  <a:solidFill>
                    <a:schemeClr val="accent6">
                      <a:lumMod val="75000"/>
                    </a:schemeClr>
                  </a:solidFill>
                </a:ln>
                <a:solidFill>
                  <a:srgbClr val="92D050"/>
                </a:solidFill>
                <a:latin typeface="Artane Elongated BT" panose="02080406040308020203" pitchFamily="18" charset="0"/>
              </a:rPr>
              <a:t>Why Bother ?</a:t>
            </a:r>
            <a:endParaRPr lang="en-GB" sz="9600" b="1" spc="300" dirty="0">
              <a:ln w="19050">
                <a:solidFill>
                  <a:schemeClr val="accent6">
                    <a:lumMod val="75000"/>
                  </a:schemeClr>
                </a:solidFill>
              </a:ln>
              <a:solidFill>
                <a:srgbClr val="92D050"/>
              </a:solidFill>
              <a:latin typeface="Artane Elongated BT" panose="02080406040308020203" pitchFamily="18" charset="0"/>
            </a:endParaRPr>
          </a:p>
        </p:txBody>
      </p:sp>
      <p:sp>
        <p:nvSpPr>
          <p:cNvPr id="4" name="Slide Number Placeholder 2">
            <a:extLst>
              <a:ext uri="{FF2B5EF4-FFF2-40B4-BE49-F238E27FC236}">
                <a16:creationId xmlns:a16="http://schemas.microsoft.com/office/drawing/2014/main" id="{922C6866-18C8-EEB1-B55B-0F76C34FF26F}"/>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34</a:t>
            </a:fld>
            <a:endParaRPr lang="en-GB" sz="2000" dirty="0">
              <a:solidFill>
                <a:schemeClr val="tx1"/>
              </a:solidFill>
            </a:endParaRPr>
          </a:p>
        </p:txBody>
      </p:sp>
    </p:spTree>
    <p:extLst>
      <p:ext uri="{BB962C8B-B14F-4D97-AF65-F5344CB8AC3E}">
        <p14:creationId xmlns:p14="http://schemas.microsoft.com/office/powerpoint/2010/main" val="3969743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pic>
        <p:nvPicPr>
          <p:cNvPr id="2" name="Picture 1" descr="A blue rectangle with white text&#10;&#10;Description automatically generated">
            <a:extLst>
              <a:ext uri="{FF2B5EF4-FFF2-40B4-BE49-F238E27FC236}">
                <a16:creationId xmlns:a16="http://schemas.microsoft.com/office/drawing/2014/main" id="{AEF14E0C-DFD8-9C2C-9409-A7C7C136E02C}"/>
              </a:ext>
            </a:extLst>
          </p:cNvPr>
          <p:cNvPicPr>
            <a:picLocks noChangeAspect="1"/>
          </p:cNvPicPr>
          <p:nvPr/>
        </p:nvPicPr>
        <p:blipFill rotWithShape="1">
          <a:blip r:embed="rId3">
            <a:extLst>
              <a:ext uri="{28A0092B-C50C-407E-A947-70E740481C1C}">
                <a14:useLocalDpi xmlns:a14="http://schemas.microsoft.com/office/drawing/2010/main" val="0"/>
              </a:ext>
            </a:extLst>
          </a:blip>
          <a:srcRect l="839" t="7924" r="1527" b="6490"/>
          <a:stretch/>
        </p:blipFill>
        <p:spPr bwMode="auto">
          <a:xfrm>
            <a:off x="5" y="6"/>
            <a:ext cx="7891817" cy="1332689"/>
          </a:xfrm>
          <a:prstGeom prst="rect">
            <a:avLst/>
          </a:prstGeom>
          <a:ln w="12700">
            <a:noFill/>
          </a:ln>
          <a:extLst>
            <a:ext uri="{53640926-AAD7-44D8-BBD7-CCE9431645EC}">
              <a14:shadowObscured xmlns:a14="http://schemas.microsoft.com/office/drawing/2010/main"/>
            </a:ext>
          </a:extLst>
        </p:spPr>
      </p:pic>
      <p:pic>
        <p:nvPicPr>
          <p:cNvPr id="3" name="Picture 2" descr="A blue rectangle with white text&#10;&#10;Description automatically generated">
            <a:extLst>
              <a:ext uri="{FF2B5EF4-FFF2-40B4-BE49-F238E27FC236}">
                <a16:creationId xmlns:a16="http://schemas.microsoft.com/office/drawing/2014/main" id="{102BB046-1502-B0A8-423C-DBF51FAF624E}"/>
              </a:ext>
            </a:extLst>
          </p:cNvPr>
          <p:cNvPicPr>
            <a:picLocks noChangeAspect="1"/>
          </p:cNvPicPr>
          <p:nvPr/>
        </p:nvPicPr>
        <p:blipFill rotWithShape="1">
          <a:blip r:embed="rId3">
            <a:extLst>
              <a:ext uri="{28A0092B-C50C-407E-A947-70E740481C1C}">
                <a14:useLocalDpi xmlns:a14="http://schemas.microsoft.com/office/drawing/2010/main" val="0"/>
              </a:ext>
            </a:extLst>
          </a:blip>
          <a:srcRect l="84152" t="7924" r="1526" b="6490"/>
          <a:stretch/>
        </p:blipFill>
        <p:spPr bwMode="auto">
          <a:xfrm>
            <a:off x="7402754" y="6"/>
            <a:ext cx="1741251" cy="1332689"/>
          </a:xfrm>
          <a:prstGeom prst="rect">
            <a:avLst/>
          </a:prstGeom>
          <a:ln w="12700">
            <a:noFill/>
          </a:ln>
          <a:extLst>
            <a:ext uri="{53640926-AAD7-44D8-BBD7-CCE9431645EC}">
              <a14:shadowObscured xmlns:a14="http://schemas.microsoft.com/office/drawing/2010/main"/>
            </a:ext>
          </a:extLst>
        </p:spPr>
      </p:pic>
      <p:pic>
        <p:nvPicPr>
          <p:cNvPr id="4" name="Picture 3" descr="The Charity Commission">
            <a:hlinkClick r:id="rId4"/>
            <a:extLst>
              <a:ext uri="{FF2B5EF4-FFF2-40B4-BE49-F238E27FC236}">
                <a16:creationId xmlns:a16="http://schemas.microsoft.com/office/drawing/2014/main" id="{93D958BF-3056-6925-5FA6-059AC7B679E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0997" y="142076"/>
            <a:ext cx="1249045" cy="309245"/>
          </a:xfrm>
          <a:prstGeom prst="rect">
            <a:avLst/>
          </a:prstGeom>
          <a:noFill/>
          <a:ln>
            <a:solidFill>
              <a:schemeClr val="tx1"/>
            </a:solidFill>
          </a:ln>
        </p:spPr>
      </p:pic>
      <p:sp>
        <p:nvSpPr>
          <p:cNvPr id="11" name="TextBox 10">
            <a:extLst>
              <a:ext uri="{FF2B5EF4-FFF2-40B4-BE49-F238E27FC236}">
                <a16:creationId xmlns:a16="http://schemas.microsoft.com/office/drawing/2014/main" id="{BA46A853-C8C1-5D2B-3756-0278E0F55200}"/>
              </a:ext>
            </a:extLst>
          </p:cNvPr>
          <p:cNvSpPr txBox="1"/>
          <p:nvPr/>
        </p:nvSpPr>
        <p:spPr>
          <a:xfrm>
            <a:off x="-1" y="1086471"/>
            <a:ext cx="9144000" cy="246221"/>
          </a:xfrm>
          <a:prstGeom prst="rect">
            <a:avLst/>
          </a:prstGeom>
          <a:noFill/>
        </p:spPr>
        <p:txBody>
          <a:bodyPr wrap="square" rtlCol="0">
            <a:spAutoFit/>
          </a:bodyPr>
          <a:lstStyle/>
          <a:p>
            <a:pPr algn="r"/>
            <a:r>
              <a:rPr lang="en-GB" sz="1000" i="1" dirty="0">
                <a:solidFill>
                  <a:schemeClr val="bg1"/>
                </a:solidFill>
                <a:hlinkClick r:id="rId6">
                  <a:extLst>
                    <a:ext uri="{A12FA001-AC4F-418D-AE19-62706E023703}">
                      <ahyp:hlinkClr xmlns:ahyp="http://schemas.microsoft.com/office/drawing/2018/hyperlinkcolor" val="tx"/>
                    </a:ext>
                  </a:extLst>
                </a:hlinkClick>
              </a:rPr>
              <a:t>https://www.gov.uk/government/publications/charities-and-reserves-cc19/charities-and-reserves</a:t>
            </a:r>
            <a:r>
              <a:rPr lang="en-GB" sz="1000" i="1" dirty="0">
                <a:solidFill>
                  <a:schemeClr val="bg1"/>
                </a:solidFill>
              </a:rPr>
              <a:t> </a:t>
            </a:r>
          </a:p>
        </p:txBody>
      </p:sp>
      <p:sp>
        <p:nvSpPr>
          <p:cNvPr id="13" name="TextBox 12">
            <a:extLst>
              <a:ext uri="{FF2B5EF4-FFF2-40B4-BE49-F238E27FC236}">
                <a16:creationId xmlns:a16="http://schemas.microsoft.com/office/drawing/2014/main" id="{99635EC9-0D0E-82E7-8950-86701C30E9EF}"/>
              </a:ext>
            </a:extLst>
          </p:cNvPr>
          <p:cNvSpPr txBox="1"/>
          <p:nvPr/>
        </p:nvSpPr>
        <p:spPr>
          <a:xfrm>
            <a:off x="442613" y="1518586"/>
            <a:ext cx="6926093" cy="461665"/>
          </a:xfrm>
          <a:prstGeom prst="rect">
            <a:avLst/>
          </a:prstGeom>
          <a:noFill/>
        </p:spPr>
        <p:txBody>
          <a:bodyPr wrap="square">
            <a:spAutoFit/>
          </a:bodyPr>
          <a:lstStyle/>
          <a:p>
            <a:pPr>
              <a:spcBef>
                <a:spcPts val="600"/>
              </a:spcBef>
            </a:pPr>
            <a:r>
              <a:rPr lang="en-GB" sz="2400" b="1" dirty="0">
                <a:latin typeface="Calibri" panose="020F0502020204030204" pitchFamily="34" charset="0"/>
                <a:ea typeface="Times New Roman" panose="02020603050405020304" pitchFamily="18" charset="0"/>
                <a:cs typeface="Calibri" panose="020F0502020204030204" pitchFamily="34" charset="0"/>
              </a:rPr>
              <a:t>3.2 Why is a reserves policy important?</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3150765-E38E-309E-953A-5F843CF2D0E1}"/>
              </a:ext>
            </a:extLst>
          </p:cNvPr>
          <p:cNvSpPr txBox="1"/>
          <p:nvPr/>
        </p:nvSpPr>
        <p:spPr>
          <a:xfrm>
            <a:off x="442611" y="2060179"/>
            <a:ext cx="8258783" cy="4001095"/>
          </a:xfrm>
          <a:prstGeom prst="rect">
            <a:avLst/>
          </a:prstGeom>
          <a:noFill/>
        </p:spPr>
        <p:txBody>
          <a:bodyPr wrap="square" rtlCol="0">
            <a:spAutoFit/>
          </a:bodyPr>
          <a:lstStyle/>
          <a:p>
            <a:pPr>
              <a:spcBef>
                <a:spcPts val="600"/>
              </a:spcBef>
            </a:pPr>
            <a:r>
              <a:rPr lang="en-GB" dirty="0">
                <a:latin typeface="Calibri" panose="020F0502020204030204" pitchFamily="34" charset="0"/>
                <a:ea typeface="Times New Roman" panose="02020603050405020304" pitchFamily="18" charset="0"/>
                <a:cs typeface="Calibri" panose="020F0502020204030204" pitchFamily="34" charset="0"/>
              </a:rPr>
              <a:t>Developing a reserves policy is also an important part of the internal financial management of a charity.   Developing a reserves policy is likely to:</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891" indent="-342891">
              <a:spcBef>
                <a:spcPts val="1200"/>
              </a:spcBef>
              <a:buSzPct val="120000"/>
              <a:buFont typeface="Wingdings" panose="05000000000000000000" pitchFamily="2" charset="2"/>
              <a:buChar char="þ"/>
            </a:pPr>
            <a:r>
              <a:rPr lang="en-GB" dirty="0">
                <a:latin typeface="Calibri" panose="020F0502020204030204" pitchFamily="34" charset="0"/>
                <a:ea typeface="Times New Roman" panose="02020603050405020304" pitchFamily="18" charset="0"/>
                <a:cs typeface="Calibri" panose="020F0502020204030204" pitchFamily="34" charset="0"/>
              </a:rPr>
              <a:t>assist in strategic planning, for example considering how new projects or activities will be funded</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891" indent="-342891">
              <a:spcBef>
                <a:spcPts val="300"/>
              </a:spcBef>
              <a:buSzPct val="120000"/>
              <a:buFont typeface="Wingdings" panose="05000000000000000000" pitchFamily="2" charset="2"/>
              <a:buChar char="þ"/>
            </a:pPr>
            <a:r>
              <a:rPr lang="en-GB" dirty="0">
                <a:latin typeface="Calibri" panose="020F0502020204030204" pitchFamily="34" charset="0"/>
                <a:ea typeface="Times New Roman" panose="02020603050405020304" pitchFamily="18" charset="0"/>
                <a:cs typeface="Calibri" panose="020F0502020204030204" pitchFamily="34" charset="0"/>
              </a:rPr>
              <a:t>inform the budget process, for example is it a balanced budget or do reserves need to be drawn down or built up?</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891" indent="-342891">
              <a:spcBef>
                <a:spcPts val="300"/>
              </a:spcBef>
              <a:buSzPct val="120000"/>
              <a:buFont typeface="Wingdings" panose="05000000000000000000" pitchFamily="2" charset="2"/>
              <a:buChar char="þ"/>
            </a:pPr>
            <a:r>
              <a:rPr lang="en-GB" dirty="0">
                <a:latin typeface="Calibri" panose="020F0502020204030204" pitchFamily="34" charset="0"/>
                <a:ea typeface="Times New Roman" panose="02020603050405020304" pitchFamily="18" charset="0"/>
                <a:cs typeface="Calibri" panose="020F0502020204030204" pitchFamily="34" charset="0"/>
              </a:rPr>
              <a:t>inform the budget and risk management process by identifying any uncertainty in future income streams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GB" dirty="0">
                <a:latin typeface="Calibri" panose="020F0502020204030204" pitchFamily="34" charset="0"/>
                <a:ea typeface="Times New Roman" panose="02020603050405020304" pitchFamily="18" charset="0"/>
                <a:cs typeface="Calibri" panose="020F0502020204030204" pitchFamily="34" charset="0"/>
              </a:rPr>
              <a:t>The Commission recommends that charities develop their reserves policy and their planning at the same time, recognising that strategic and financial planning informs the development of reserves policies and vice versa.   </a:t>
            </a:r>
            <a:br>
              <a:rPr lang="en-GB" dirty="0">
                <a:latin typeface="Calibri" panose="020F0502020204030204" pitchFamily="34" charset="0"/>
                <a:ea typeface="Times New Roman" panose="02020603050405020304" pitchFamily="18" charset="0"/>
                <a:cs typeface="Calibri" panose="020F0502020204030204" pitchFamily="34" charset="0"/>
              </a:rPr>
            </a:br>
            <a:r>
              <a:rPr lang="en-GB" dirty="0">
                <a:latin typeface="Calibri" panose="020F0502020204030204" pitchFamily="34" charset="0"/>
                <a:ea typeface="Times New Roman" panose="02020603050405020304" pitchFamily="18" charset="0"/>
                <a:cs typeface="Calibri" panose="020F0502020204030204" pitchFamily="34" charset="0"/>
              </a:rPr>
              <a:t>For example, the budgets will identify peaks or troughs in cash flow and the reserves policy will need to ensure the troughs in funding can be met from reserves held.</a:t>
            </a:r>
            <a:endParaRPr lang="en-GB" dirty="0"/>
          </a:p>
        </p:txBody>
      </p:sp>
      <p:sp>
        <p:nvSpPr>
          <p:cNvPr id="6" name="Rectangle: Rounded Corners 5">
            <a:extLst>
              <a:ext uri="{FF2B5EF4-FFF2-40B4-BE49-F238E27FC236}">
                <a16:creationId xmlns:a16="http://schemas.microsoft.com/office/drawing/2014/main" id="{73A712D9-A72C-22BC-80EC-67C419467C98}"/>
              </a:ext>
            </a:extLst>
          </p:cNvPr>
          <p:cNvSpPr/>
          <p:nvPr/>
        </p:nvSpPr>
        <p:spPr>
          <a:xfrm>
            <a:off x="374510" y="4566533"/>
            <a:ext cx="8326879" cy="918477"/>
          </a:xfrm>
          <a:prstGeom prst="roundRect">
            <a:avLst>
              <a:gd name="adj" fmla="val 13262"/>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2">
            <a:extLst>
              <a:ext uri="{FF2B5EF4-FFF2-40B4-BE49-F238E27FC236}">
                <a16:creationId xmlns:a16="http://schemas.microsoft.com/office/drawing/2014/main" id="{E11A596B-3424-30EF-117C-FE002C9E15EA}"/>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35</a:t>
            </a:fld>
            <a:endParaRPr lang="en-GB" sz="2000" dirty="0">
              <a:solidFill>
                <a:schemeClr val="tx1"/>
              </a:solidFill>
            </a:endParaRPr>
          </a:p>
        </p:txBody>
      </p:sp>
      <p:sp>
        <p:nvSpPr>
          <p:cNvPr id="7" name="Rectangle: Rounded Corners 6">
            <a:extLst>
              <a:ext uri="{FF2B5EF4-FFF2-40B4-BE49-F238E27FC236}">
                <a16:creationId xmlns:a16="http://schemas.microsoft.com/office/drawing/2014/main" id="{6B798DF1-3A18-E2AE-2853-907B27FAD6F8}"/>
              </a:ext>
            </a:extLst>
          </p:cNvPr>
          <p:cNvSpPr/>
          <p:nvPr/>
        </p:nvSpPr>
        <p:spPr>
          <a:xfrm>
            <a:off x="374505" y="2729963"/>
            <a:ext cx="8326879" cy="1836567"/>
          </a:xfrm>
          <a:prstGeom prst="roundRect">
            <a:avLst>
              <a:gd name="adj" fmla="val 13262"/>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C6CF9A86-04DD-56BF-3849-3BE58A95BE8A}"/>
              </a:ext>
            </a:extLst>
          </p:cNvPr>
          <p:cNvSpPr/>
          <p:nvPr/>
        </p:nvSpPr>
        <p:spPr>
          <a:xfrm>
            <a:off x="374505" y="2728800"/>
            <a:ext cx="8326879" cy="1836567"/>
          </a:xfrm>
          <a:prstGeom prst="roundRect">
            <a:avLst>
              <a:gd name="adj" fmla="val 13262"/>
            </a:avLst>
          </a:prstGeom>
          <a:solidFill>
            <a:schemeClr val="lt1">
              <a:alpha val="54000"/>
            </a:schemeClr>
          </a:solid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800724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par>
                          <p:cTn id="13" fill="hold">
                            <p:stCondLst>
                              <p:cond delay="1000"/>
                            </p:stCondLst>
                            <p:childTnLst>
                              <p:par>
                                <p:cTn id="14" presetID="22" presetClass="entr" presetSubtype="8"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7FF0C16-DE1B-3FE4-08EA-14165F53B780}"/>
              </a:ext>
            </a:extLst>
          </p:cNvPr>
          <p:cNvGrpSpPr/>
          <p:nvPr/>
        </p:nvGrpSpPr>
        <p:grpSpPr>
          <a:xfrm>
            <a:off x="792000" y="360001"/>
            <a:ext cx="7560000" cy="1531372"/>
            <a:chOff x="432000" y="365521"/>
            <a:chExt cx="8280000" cy="1531372"/>
          </a:xfrm>
        </p:grpSpPr>
        <p:pic>
          <p:nvPicPr>
            <p:cNvPr id="8" name="Picture 7">
              <a:extLst>
                <a:ext uri="{FF2B5EF4-FFF2-40B4-BE49-F238E27FC236}">
                  <a16:creationId xmlns:a16="http://schemas.microsoft.com/office/drawing/2014/main" id="{7AFEB3D4-8702-97B6-1F87-4A0ED9C94506}"/>
                </a:ext>
              </a:extLst>
            </p:cNvPr>
            <p:cNvPicPr>
              <a:picLocks noChangeAspect="1"/>
            </p:cNvPicPr>
            <p:nvPr/>
          </p:nvPicPr>
          <p:blipFill>
            <a:blip r:embed="rId3"/>
            <a:srcRect b="53941"/>
            <a:stretch/>
          </p:blipFill>
          <p:spPr>
            <a:xfrm>
              <a:off x="432000" y="365521"/>
              <a:ext cx="8280000" cy="1297909"/>
            </a:xfrm>
            <a:prstGeom prst="rect">
              <a:avLst/>
            </a:prstGeom>
          </p:spPr>
        </p:pic>
        <p:pic>
          <p:nvPicPr>
            <p:cNvPr id="9" name="Picture 8">
              <a:extLst>
                <a:ext uri="{FF2B5EF4-FFF2-40B4-BE49-F238E27FC236}">
                  <a16:creationId xmlns:a16="http://schemas.microsoft.com/office/drawing/2014/main" id="{CB6B2932-9E11-4370-546B-D8BA11F43134}"/>
                </a:ext>
              </a:extLst>
            </p:cNvPr>
            <p:cNvPicPr>
              <a:picLocks noChangeAspect="1"/>
            </p:cNvPicPr>
            <p:nvPr/>
          </p:nvPicPr>
          <p:blipFill>
            <a:blip r:embed="rId3"/>
            <a:srcRect t="79141" b="11538"/>
            <a:stretch/>
          </p:blipFill>
          <p:spPr>
            <a:xfrm>
              <a:off x="432000" y="1634246"/>
              <a:ext cx="8280000" cy="262647"/>
            </a:xfrm>
            <a:prstGeom prst="rect">
              <a:avLst/>
            </a:prstGeom>
          </p:spPr>
        </p:pic>
      </p:grpSp>
      <p:pic>
        <p:nvPicPr>
          <p:cNvPr id="12" name="Picture 11">
            <a:extLst>
              <a:ext uri="{FF2B5EF4-FFF2-40B4-BE49-F238E27FC236}">
                <a16:creationId xmlns:a16="http://schemas.microsoft.com/office/drawing/2014/main" id="{1FF875E9-6862-8CB2-0359-9CCEB11EF10C}"/>
              </a:ext>
            </a:extLst>
          </p:cNvPr>
          <p:cNvPicPr>
            <a:picLocks noChangeAspect="1"/>
          </p:cNvPicPr>
          <p:nvPr/>
        </p:nvPicPr>
        <p:blipFill>
          <a:blip r:embed="rId4"/>
          <a:stretch>
            <a:fillRect/>
          </a:stretch>
        </p:blipFill>
        <p:spPr>
          <a:xfrm>
            <a:off x="792000" y="3060002"/>
            <a:ext cx="7560000" cy="3621455"/>
          </a:xfrm>
          <a:prstGeom prst="rect">
            <a:avLst/>
          </a:prstGeom>
        </p:spPr>
      </p:pic>
      <p:sp>
        <p:nvSpPr>
          <p:cNvPr id="4" name="Slide Number Placeholder 2">
            <a:extLst>
              <a:ext uri="{FF2B5EF4-FFF2-40B4-BE49-F238E27FC236}">
                <a16:creationId xmlns:a16="http://schemas.microsoft.com/office/drawing/2014/main" id="{7A0FDD6A-7028-8F48-5D89-03C28D0D8CAD}"/>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36</a:t>
            </a:fld>
            <a:endParaRPr lang="en-GB" sz="2000" dirty="0">
              <a:solidFill>
                <a:schemeClr val="tx1"/>
              </a:solidFill>
            </a:endParaRPr>
          </a:p>
        </p:txBody>
      </p:sp>
    </p:spTree>
    <p:extLst>
      <p:ext uri="{BB962C8B-B14F-4D97-AF65-F5344CB8AC3E}">
        <p14:creationId xmlns:p14="http://schemas.microsoft.com/office/powerpoint/2010/main" val="3527992476"/>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5E612E-2868-4095-213C-4C923447133F}"/>
              </a:ext>
            </a:extLst>
          </p:cNvPr>
          <p:cNvPicPr>
            <a:picLocks noChangeAspect="1"/>
          </p:cNvPicPr>
          <p:nvPr/>
        </p:nvPicPr>
        <p:blipFill>
          <a:blip r:embed="rId3"/>
          <a:stretch>
            <a:fillRect/>
          </a:stretch>
        </p:blipFill>
        <p:spPr>
          <a:xfrm>
            <a:off x="792000" y="360006"/>
            <a:ext cx="7560000" cy="2572913"/>
          </a:xfrm>
          <a:prstGeom prst="rect">
            <a:avLst/>
          </a:prstGeom>
        </p:spPr>
      </p:pic>
      <p:pic>
        <p:nvPicPr>
          <p:cNvPr id="5" name="Picture 4">
            <a:extLst>
              <a:ext uri="{FF2B5EF4-FFF2-40B4-BE49-F238E27FC236}">
                <a16:creationId xmlns:a16="http://schemas.microsoft.com/office/drawing/2014/main" id="{3C100059-ACA9-0D28-B78B-AAF4DFFCDF82}"/>
              </a:ext>
            </a:extLst>
          </p:cNvPr>
          <p:cNvPicPr>
            <a:picLocks noChangeAspect="1"/>
          </p:cNvPicPr>
          <p:nvPr/>
        </p:nvPicPr>
        <p:blipFill>
          <a:blip r:embed="rId4"/>
          <a:stretch>
            <a:fillRect/>
          </a:stretch>
        </p:blipFill>
        <p:spPr>
          <a:xfrm>
            <a:off x="792000" y="3060002"/>
            <a:ext cx="7560000" cy="3621455"/>
          </a:xfrm>
          <a:prstGeom prst="rect">
            <a:avLst/>
          </a:prstGeom>
        </p:spPr>
      </p:pic>
      <p:sp>
        <p:nvSpPr>
          <p:cNvPr id="6" name="Slide Number Placeholder 2">
            <a:extLst>
              <a:ext uri="{FF2B5EF4-FFF2-40B4-BE49-F238E27FC236}">
                <a16:creationId xmlns:a16="http://schemas.microsoft.com/office/drawing/2014/main" id="{D623C93A-7643-69A7-5C95-698C696EA7FD}"/>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37</a:t>
            </a:fld>
            <a:endParaRPr lang="en-GB" sz="2000" dirty="0">
              <a:solidFill>
                <a:schemeClr val="tx1"/>
              </a:solidFill>
            </a:endParaRPr>
          </a:p>
        </p:txBody>
      </p:sp>
    </p:spTree>
    <p:extLst>
      <p:ext uri="{BB962C8B-B14F-4D97-AF65-F5344CB8AC3E}">
        <p14:creationId xmlns:p14="http://schemas.microsoft.com/office/powerpoint/2010/main" val="3066016882"/>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0000"/>
            </a:gs>
            <a:gs pos="17000">
              <a:schemeClr val="accent1">
                <a:lumMod val="5000"/>
                <a:lumOff val="95000"/>
              </a:schemeClr>
            </a:gs>
            <a:gs pos="100000">
              <a:srgbClr val="31AD31"/>
            </a:gs>
          </a:gsLst>
          <a:lin ang="18900000" scaled="1"/>
          <a:tileRect/>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7E9CE34-FF62-C73A-B882-94A66A2A981B}"/>
              </a:ext>
            </a:extLst>
          </p:cNvPr>
          <p:cNvSpPr txBox="1"/>
          <p:nvPr/>
        </p:nvSpPr>
        <p:spPr>
          <a:xfrm>
            <a:off x="0" y="4"/>
            <a:ext cx="9144000" cy="1200329"/>
          </a:xfrm>
          <a:prstGeom prst="rect">
            <a:avLst/>
          </a:prstGeom>
          <a:noFill/>
          <a:ln>
            <a:noFill/>
          </a:ln>
        </p:spPr>
        <p:txBody>
          <a:bodyPr wrap="square" rtlCol="0">
            <a:spAutoFit/>
          </a:bodyPr>
          <a:lstStyle/>
          <a:p>
            <a:pPr algn="ctr"/>
            <a:r>
              <a:rPr lang="en-GB" sz="7200" b="1" spc="300" dirty="0">
                <a:ln w="19050">
                  <a:solidFill>
                    <a:schemeClr val="accent5">
                      <a:lumMod val="40000"/>
                      <a:lumOff val="60000"/>
                    </a:schemeClr>
                  </a:solidFill>
                </a:ln>
                <a:solidFill>
                  <a:srgbClr val="7030A0"/>
                </a:solidFill>
                <a:latin typeface="Comic Sans MS" panose="030F0702030302020204" pitchFamily="66" charset="0"/>
              </a:rPr>
              <a:t>Risk Grid</a:t>
            </a:r>
            <a:endParaRPr lang="en-GB" dirty="0">
              <a:ln>
                <a:solidFill>
                  <a:schemeClr val="accent5">
                    <a:lumMod val="40000"/>
                    <a:lumOff val="60000"/>
                  </a:schemeClr>
                </a:solidFill>
              </a:ln>
              <a:solidFill>
                <a:srgbClr val="7030A0"/>
              </a:solidFill>
              <a:latin typeface="Comic Sans MS" panose="030F0702030302020204" pitchFamily="66" charset="0"/>
            </a:endParaRPr>
          </a:p>
        </p:txBody>
      </p:sp>
      <p:pic>
        <p:nvPicPr>
          <p:cNvPr id="13" name="Picture 12" descr="A cartoon of a yellow face with a hand on its chin&#10;&#10;Description automatically generated">
            <a:extLst>
              <a:ext uri="{FF2B5EF4-FFF2-40B4-BE49-F238E27FC236}">
                <a16:creationId xmlns:a16="http://schemas.microsoft.com/office/drawing/2014/main" id="{AB49C75A-3CEB-A4A6-D4F3-7FCE459D9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70049" y="1577007"/>
            <a:ext cx="589429" cy="589429"/>
          </a:xfrm>
          <a:prstGeom prst="rect">
            <a:avLst/>
          </a:prstGeom>
        </p:spPr>
      </p:pic>
      <p:pic>
        <p:nvPicPr>
          <p:cNvPr id="14" name="Picture 13" descr="A cartoon of a yellow face with a hand on its chin&#10;&#10;Description automatically generated">
            <a:extLst>
              <a:ext uri="{FF2B5EF4-FFF2-40B4-BE49-F238E27FC236}">
                <a16:creationId xmlns:a16="http://schemas.microsoft.com/office/drawing/2014/main" id="{2F25B913-685B-37C0-4B14-0E95EE8B7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071" y="660473"/>
            <a:ext cx="1095377" cy="1095377"/>
          </a:xfrm>
          <a:prstGeom prst="rect">
            <a:avLst/>
          </a:prstGeom>
        </p:spPr>
      </p:pic>
      <p:pic>
        <p:nvPicPr>
          <p:cNvPr id="15" name="Picture 14" descr="A cartoon of a yellow face with a hand on its chin&#10;&#10;Description automatically generated">
            <a:extLst>
              <a:ext uri="{FF2B5EF4-FFF2-40B4-BE49-F238E27FC236}">
                <a16:creationId xmlns:a16="http://schemas.microsoft.com/office/drawing/2014/main" id="{9A02872B-5484-7F2C-B8E4-C83768DD6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070" y="2165654"/>
            <a:ext cx="1256995" cy="1256995"/>
          </a:xfrm>
          <a:prstGeom prst="rect">
            <a:avLst/>
          </a:prstGeom>
        </p:spPr>
      </p:pic>
      <p:pic>
        <p:nvPicPr>
          <p:cNvPr id="19" name="Picture 18" descr="A cartoon of a sad face&#10;&#10;Description automatically generated">
            <a:extLst>
              <a:ext uri="{FF2B5EF4-FFF2-40B4-BE49-F238E27FC236}">
                <a16:creationId xmlns:a16="http://schemas.microsoft.com/office/drawing/2014/main" id="{79B9C48C-791F-1135-166F-E548DB2CAA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1218" y="3803503"/>
            <a:ext cx="1123471" cy="914400"/>
          </a:xfrm>
          <a:prstGeom prst="rect">
            <a:avLst/>
          </a:prstGeom>
        </p:spPr>
      </p:pic>
      <p:pic>
        <p:nvPicPr>
          <p:cNvPr id="20" name="Picture 19" descr="A cartoon of a sad face&#10;&#10;Description automatically generated">
            <a:extLst>
              <a:ext uri="{FF2B5EF4-FFF2-40B4-BE49-F238E27FC236}">
                <a16:creationId xmlns:a16="http://schemas.microsoft.com/office/drawing/2014/main" id="{B7EC0244-DE63-E3EC-14C2-91918A643A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804885" y="4679421"/>
            <a:ext cx="747713" cy="608568"/>
          </a:xfrm>
          <a:prstGeom prst="rect">
            <a:avLst/>
          </a:prstGeom>
        </p:spPr>
      </p:pic>
      <p:pic>
        <p:nvPicPr>
          <p:cNvPr id="21" name="Picture 20" descr="A cartoon of a sad face&#10;&#10;Description automatically generated">
            <a:extLst>
              <a:ext uri="{FF2B5EF4-FFF2-40B4-BE49-F238E27FC236}">
                <a16:creationId xmlns:a16="http://schemas.microsoft.com/office/drawing/2014/main" id="{CD2693C6-32D6-FE98-557A-96DFD2ABC5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6" y="3055257"/>
            <a:ext cx="606735" cy="493825"/>
          </a:xfrm>
          <a:prstGeom prst="rect">
            <a:avLst/>
          </a:prstGeom>
        </p:spPr>
      </p:pic>
      <p:pic>
        <p:nvPicPr>
          <p:cNvPr id="22" name="Picture 21" descr="A cartoon of a sad face&#10;&#10;Description automatically generated">
            <a:extLst>
              <a:ext uri="{FF2B5EF4-FFF2-40B4-BE49-F238E27FC236}">
                <a16:creationId xmlns:a16="http://schemas.microsoft.com/office/drawing/2014/main" id="{D9559E4B-C279-470D-9103-24C086A7BD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8365" y="3472148"/>
            <a:ext cx="926308" cy="753928"/>
          </a:xfrm>
          <a:prstGeom prst="rect">
            <a:avLst/>
          </a:prstGeom>
        </p:spPr>
      </p:pic>
      <p:pic>
        <p:nvPicPr>
          <p:cNvPr id="23" name="Picture 22" descr="A cartoon of a sad face&#10;&#10;Description automatically generated">
            <a:extLst>
              <a:ext uri="{FF2B5EF4-FFF2-40B4-BE49-F238E27FC236}">
                <a16:creationId xmlns:a16="http://schemas.microsoft.com/office/drawing/2014/main" id="{334E5385-18AA-4EC4-4A30-F8ADB0FAA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187887" y="2191338"/>
            <a:ext cx="1123471" cy="914399"/>
          </a:xfrm>
          <a:prstGeom prst="rect">
            <a:avLst/>
          </a:prstGeom>
        </p:spPr>
      </p:pic>
      <p:pic>
        <p:nvPicPr>
          <p:cNvPr id="24" name="Picture 23" descr="A cartoon of a sad face&#10;&#10;Description automatically generated">
            <a:extLst>
              <a:ext uri="{FF2B5EF4-FFF2-40B4-BE49-F238E27FC236}">
                <a16:creationId xmlns:a16="http://schemas.microsoft.com/office/drawing/2014/main" id="{8C662907-4B32-A7E8-955F-43FC4E8C2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3214" y="4799152"/>
            <a:ext cx="747713" cy="608568"/>
          </a:xfrm>
          <a:prstGeom prst="rect">
            <a:avLst/>
          </a:prstGeom>
        </p:spPr>
      </p:pic>
      <p:pic>
        <p:nvPicPr>
          <p:cNvPr id="25" name="Picture 24" descr="A cartoon of a yellow face with a hand on its chin&#10;&#10;Description automatically generated">
            <a:extLst>
              <a:ext uri="{FF2B5EF4-FFF2-40B4-BE49-F238E27FC236}">
                <a16:creationId xmlns:a16="http://schemas.microsoft.com/office/drawing/2014/main" id="{5F750B0D-A5E2-5D82-7EB3-913A22212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410074" y="1215983"/>
            <a:ext cx="904876" cy="904876"/>
          </a:xfrm>
          <a:prstGeom prst="rect">
            <a:avLst/>
          </a:prstGeom>
        </p:spPr>
      </p:pic>
      <p:sp>
        <p:nvSpPr>
          <p:cNvPr id="26" name="TextBox 25">
            <a:extLst>
              <a:ext uri="{FF2B5EF4-FFF2-40B4-BE49-F238E27FC236}">
                <a16:creationId xmlns:a16="http://schemas.microsoft.com/office/drawing/2014/main" id="{62BC682D-564D-DD80-7FE7-45BD93B6F40B}"/>
              </a:ext>
            </a:extLst>
          </p:cNvPr>
          <p:cNvSpPr txBox="1"/>
          <p:nvPr/>
        </p:nvSpPr>
        <p:spPr>
          <a:xfrm>
            <a:off x="5" y="5981431"/>
            <a:ext cx="8286443" cy="830997"/>
          </a:xfrm>
          <a:prstGeom prst="rect">
            <a:avLst/>
          </a:prstGeom>
          <a:noFill/>
        </p:spPr>
        <p:txBody>
          <a:bodyPr wrap="square" rtlCol="0">
            <a:spAutoFit/>
          </a:bodyPr>
          <a:lstStyle/>
          <a:p>
            <a:pPr algn="r"/>
            <a:r>
              <a:rPr lang="en-GB" sz="4800" dirty="0">
                <a:latin typeface="Comic Sans MS" panose="030F0702030302020204" pitchFamily="66" charset="0"/>
              </a:rPr>
              <a:t>Probability </a:t>
            </a:r>
          </a:p>
        </p:txBody>
      </p:sp>
      <p:sp>
        <p:nvSpPr>
          <p:cNvPr id="27" name="TextBox 26">
            <a:extLst>
              <a:ext uri="{FF2B5EF4-FFF2-40B4-BE49-F238E27FC236}">
                <a16:creationId xmlns:a16="http://schemas.microsoft.com/office/drawing/2014/main" id="{0AA10185-B70C-257C-F387-FBE2221B014B}"/>
              </a:ext>
            </a:extLst>
          </p:cNvPr>
          <p:cNvSpPr txBox="1"/>
          <p:nvPr/>
        </p:nvSpPr>
        <p:spPr>
          <a:xfrm rot="16200000">
            <a:off x="-1235988" y="2121210"/>
            <a:ext cx="3302976" cy="830997"/>
          </a:xfrm>
          <a:prstGeom prst="rect">
            <a:avLst/>
          </a:prstGeom>
          <a:noFill/>
        </p:spPr>
        <p:txBody>
          <a:bodyPr wrap="square" rtlCol="0">
            <a:spAutoFit/>
          </a:bodyPr>
          <a:lstStyle/>
          <a:p>
            <a:pPr algn="r"/>
            <a:r>
              <a:rPr lang="en-GB" sz="4800" dirty="0">
                <a:latin typeface="Comic Sans MS" panose="030F0702030302020204" pitchFamily="66" charset="0"/>
              </a:rPr>
              <a:t>Impact</a:t>
            </a:r>
          </a:p>
        </p:txBody>
      </p:sp>
      <p:pic>
        <p:nvPicPr>
          <p:cNvPr id="29" name="Picture 28" descr="A yellow smiley face with a black background&#10;&#10;Description automatically generated">
            <a:extLst>
              <a:ext uri="{FF2B5EF4-FFF2-40B4-BE49-F238E27FC236}">
                <a16:creationId xmlns:a16="http://schemas.microsoft.com/office/drawing/2014/main" id="{374E5E74-A4A1-9A72-6D07-F8BA31F3DB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532" y="4881631"/>
            <a:ext cx="688504" cy="688504"/>
          </a:xfrm>
          <a:prstGeom prst="rect">
            <a:avLst/>
          </a:prstGeom>
        </p:spPr>
      </p:pic>
      <p:pic>
        <p:nvPicPr>
          <p:cNvPr id="30" name="Picture 29" descr="A yellow smiley face with a black background&#10;&#10;Description automatically generated">
            <a:extLst>
              <a:ext uri="{FF2B5EF4-FFF2-40B4-BE49-F238E27FC236}">
                <a16:creationId xmlns:a16="http://schemas.microsoft.com/office/drawing/2014/main" id="{97B821F8-210B-4E84-6284-6F1D2CE60A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67262" y="3354983"/>
            <a:ext cx="1075188" cy="1075188"/>
          </a:xfrm>
          <a:prstGeom prst="rect">
            <a:avLst/>
          </a:prstGeom>
        </p:spPr>
      </p:pic>
      <p:pic>
        <p:nvPicPr>
          <p:cNvPr id="31" name="Picture 30" descr="A yellow smiley face with a black background&#10;&#10;Description automatically generated">
            <a:extLst>
              <a:ext uri="{FF2B5EF4-FFF2-40B4-BE49-F238E27FC236}">
                <a16:creationId xmlns:a16="http://schemas.microsoft.com/office/drawing/2014/main" id="{A2A17B35-B440-7DF3-0891-2E4F9FD44A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157160" y="5348233"/>
            <a:ext cx="470925" cy="470925"/>
          </a:xfrm>
          <a:prstGeom prst="rect">
            <a:avLst/>
          </a:prstGeom>
        </p:spPr>
      </p:pic>
      <p:pic>
        <p:nvPicPr>
          <p:cNvPr id="32" name="Picture 31" descr="A yellow smiley face with a black background&#10;&#10;Description automatically generated">
            <a:extLst>
              <a:ext uri="{FF2B5EF4-FFF2-40B4-BE49-F238E27FC236}">
                <a16:creationId xmlns:a16="http://schemas.microsoft.com/office/drawing/2014/main" id="{EB510581-36C6-4A23-12E5-BD2FFA7C08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9098" y="5639029"/>
            <a:ext cx="747713" cy="747713"/>
          </a:xfrm>
          <a:prstGeom prst="rect">
            <a:avLst/>
          </a:prstGeom>
        </p:spPr>
      </p:pic>
      <p:pic>
        <p:nvPicPr>
          <p:cNvPr id="33" name="Picture 32" descr="A yellow smiley face with a black background&#10;&#10;Description automatically generated">
            <a:extLst>
              <a:ext uri="{FF2B5EF4-FFF2-40B4-BE49-F238E27FC236}">
                <a16:creationId xmlns:a16="http://schemas.microsoft.com/office/drawing/2014/main" id="{14EED498-B0CE-8828-7DB7-254EA3A4F3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333625" y="6012885"/>
            <a:ext cx="600075" cy="600075"/>
          </a:xfrm>
          <a:prstGeom prst="rect">
            <a:avLst/>
          </a:prstGeom>
        </p:spPr>
      </p:pic>
      <p:pic>
        <p:nvPicPr>
          <p:cNvPr id="34" name="Picture 33" descr="A yellow smiley face with a black background&#10;&#10;Description automatically generated">
            <a:extLst>
              <a:ext uri="{FF2B5EF4-FFF2-40B4-BE49-F238E27FC236}">
                <a16:creationId xmlns:a16="http://schemas.microsoft.com/office/drawing/2014/main" id="{16C5920B-2ED0-1790-F39C-9D41C5D50B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997" y="6016810"/>
            <a:ext cx="600075" cy="600075"/>
          </a:xfrm>
          <a:prstGeom prst="rect">
            <a:avLst/>
          </a:prstGeom>
        </p:spPr>
      </p:pic>
      <p:pic>
        <p:nvPicPr>
          <p:cNvPr id="35" name="Picture 34" descr="A yellow smiley face with a black background&#10;&#10;Description automatically generated">
            <a:extLst>
              <a:ext uri="{FF2B5EF4-FFF2-40B4-BE49-F238E27FC236}">
                <a16:creationId xmlns:a16="http://schemas.microsoft.com/office/drawing/2014/main" id="{ACEDF303-E324-0529-6BA5-CE94A6277C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2922" y="4679426"/>
            <a:ext cx="600075" cy="600075"/>
          </a:xfrm>
          <a:prstGeom prst="rect">
            <a:avLst/>
          </a:prstGeom>
        </p:spPr>
      </p:pic>
      <p:pic>
        <p:nvPicPr>
          <p:cNvPr id="36" name="Picture 35" descr="A cartoon of a yellow face with a hand on its chin&#10;&#10;Description automatically generated">
            <a:extLst>
              <a:ext uri="{FF2B5EF4-FFF2-40B4-BE49-F238E27FC236}">
                <a16:creationId xmlns:a16="http://schemas.microsoft.com/office/drawing/2014/main" id="{60F8F1E8-BEAA-DD29-87A6-8FAFE7B5C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961" y="1076253"/>
            <a:ext cx="694453" cy="694453"/>
          </a:xfrm>
          <a:prstGeom prst="rect">
            <a:avLst/>
          </a:prstGeom>
        </p:spPr>
      </p:pic>
      <p:sp>
        <p:nvSpPr>
          <p:cNvPr id="4" name="Slide Number Placeholder 2">
            <a:extLst>
              <a:ext uri="{FF2B5EF4-FFF2-40B4-BE49-F238E27FC236}">
                <a16:creationId xmlns:a16="http://schemas.microsoft.com/office/drawing/2014/main" id="{AA332FD1-F216-DEF2-D04D-FD6F26CA497E}"/>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38</a:t>
            </a:fld>
            <a:endParaRPr lang="en-GB" sz="2000" dirty="0">
              <a:solidFill>
                <a:schemeClr val="tx1"/>
              </a:solidFill>
            </a:endParaRPr>
          </a:p>
        </p:txBody>
      </p:sp>
    </p:spTree>
    <p:extLst>
      <p:ext uri="{BB962C8B-B14F-4D97-AF65-F5344CB8AC3E}">
        <p14:creationId xmlns:p14="http://schemas.microsoft.com/office/powerpoint/2010/main" val="3851259337"/>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C793F5-49A7-7870-7248-1BFA38ED1F9B}"/>
              </a:ext>
            </a:extLst>
          </p:cNvPr>
          <p:cNvSpPr txBox="1"/>
          <p:nvPr/>
        </p:nvSpPr>
        <p:spPr>
          <a:xfrm>
            <a:off x="504826" y="1409702"/>
            <a:ext cx="8372475" cy="4939814"/>
          </a:xfrm>
          <a:prstGeom prst="rect">
            <a:avLst/>
          </a:prstGeom>
          <a:noFill/>
          <a:ln w="9525">
            <a:noFill/>
          </a:ln>
        </p:spPr>
        <p:txBody>
          <a:bodyPr wrap="square" rtlCol="0">
            <a:spAutoFit/>
          </a:bodyPr>
          <a:lstStyle/>
          <a:p>
            <a:pPr marL="361942" indent="-361942">
              <a:spcBef>
                <a:spcPts val="600"/>
              </a:spcBef>
            </a:pPr>
            <a:r>
              <a:rPr lang="en-GB" sz="2000" b="1" dirty="0">
                <a:solidFill>
                  <a:srgbClr val="CC00FF"/>
                </a:solidFill>
                <a:latin typeface="GrilledCheese BTN" panose="020B0604060402040206" pitchFamily="34" charset="0"/>
                <a:ea typeface="Calibri" panose="020F0502020204030204" pitchFamily="34" charset="0"/>
                <a:cs typeface="Times New Roman" panose="02020603050405020304" pitchFamily="18" charset="0"/>
              </a:rPr>
              <a:t>C</a:t>
            </a:r>
            <a:r>
              <a:rPr lang="en-GB" sz="2000" b="1" dirty="0">
                <a:latin typeface="Calibri" panose="020F0502020204030204" pitchFamily="34" charset="0"/>
                <a:ea typeface="Calibri" panose="020F0502020204030204" pitchFamily="34" charset="0"/>
                <a:cs typeface="Times New Roman" panose="02020603050405020304" pitchFamily="18" charset="0"/>
              </a:rPr>
              <a:t>reditors: </a:t>
            </a:r>
            <a:r>
              <a:rPr lang="en-GB" sz="2000" dirty="0">
                <a:latin typeface="Calibri" panose="020F0502020204030204" pitchFamily="34" charset="0"/>
                <a:ea typeface="Calibri" panose="020F0502020204030204" pitchFamily="34" charset="0"/>
                <a:cs typeface="Times New Roman" panose="02020603050405020304" pitchFamily="18" charset="0"/>
              </a:rPr>
              <a:t>money held to discharge unpaid bills;</a:t>
            </a:r>
          </a:p>
          <a:p>
            <a:pPr marL="361942" indent="-361942">
              <a:spcBef>
                <a:spcPts val="600"/>
              </a:spcBef>
            </a:pPr>
            <a:r>
              <a:rPr lang="en-GB" sz="2000" b="1" dirty="0">
                <a:solidFill>
                  <a:srgbClr val="CC00FF"/>
                </a:solidFill>
                <a:latin typeface="GrilledCheese BTN" panose="020B0604060402040206" pitchFamily="34" charset="0"/>
                <a:ea typeface="Calibri" panose="020F0502020204030204" pitchFamily="34" charset="0"/>
                <a:cs typeface="Times New Roman" panose="02020603050405020304" pitchFamily="18" charset="0"/>
              </a:rPr>
              <a:t>C</a:t>
            </a:r>
            <a:r>
              <a:rPr lang="en-GB" sz="2000" b="1" dirty="0">
                <a:latin typeface="Calibri" panose="020F0502020204030204" pitchFamily="34" charset="0"/>
                <a:ea typeface="Calibri" panose="020F0502020204030204" pitchFamily="34" charset="0"/>
                <a:cs typeface="Times New Roman" panose="02020603050405020304" pitchFamily="18" charset="0"/>
              </a:rPr>
              <a:t>ash-flow:</a:t>
            </a:r>
            <a:r>
              <a:rPr lang="en-GB" sz="2000" dirty="0">
                <a:latin typeface="Calibri" panose="020F0502020204030204" pitchFamily="34" charset="0"/>
                <a:ea typeface="Calibri" panose="020F0502020204030204" pitchFamily="34" charset="0"/>
                <a:cs typeface="Times New Roman" panose="02020603050405020304" pitchFamily="18" charset="0"/>
              </a:rPr>
              <a:t> situations where bills or deposits have to be paid before the money to cover them has been received;</a:t>
            </a:r>
          </a:p>
          <a:p>
            <a:pPr marL="361942" indent="-361942">
              <a:spcBef>
                <a:spcPts val="600"/>
              </a:spcBef>
            </a:pPr>
            <a:r>
              <a:rPr lang="en-GB" sz="2000" b="1" dirty="0">
                <a:solidFill>
                  <a:srgbClr val="CC00FF"/>
                </a:solidFill>
                <a:latin typeface="GrilledCheese BTN" panose="020B0604060402040206" pitchFamily="34" charset="0"/>
                <a:ea typeface="Calibri" panose="020F0502020204030204" pitchFamily="34" charset="0"/>
                <a:cs typeface="Times New Roman" panose="02020603050405020304" pitchFamily="18" charset="0"/>
              </a:rPr>
              <a:t>C</a:t>
            </a:r>
            <a:r>
              <a:rPr lang="en-GB" sz="2000" b="1" dirty="0">
                <a:latin typeface="Calibri" panose="020F0502020204030204" pitchFamily="34" charset="0"/>
                <a:ea typeface="Calibri" panose="020F0502020204030204" pitchFamily="34" charset="0"/>
                <a:cs typeface="Times New Roman" panose="02020603050405020304" pitchFamily="18" charset="0"/>
              </a:rPr>
              <a:t>ompletion:</a:t>
            </a:r>
            <a:r>
              <a:rPr lang="en-GB" sz="2000" dirty="0">
                <a:latin typeface="Calibri" panose="020F0502020204030204" pitchFamily="34" charset="0"/>
                <a:ea typeface="Calibri" panose="020F0502020204030204" pitchFamily="34" charset="0"/>
                <a:cs typeface="Times New Roman" panose="02020603050405020304" pitchFamily="18" charset="0"/>
              </a:rPr>
              <a:t> the completion of a project paid for by restricted funds;  </a:t>
            </a:r>
          </a:p>
          <a:p>
            <a:pPr marL="361942" indent="-361942">
              <a:spcBef>
                <a:spcPts val="600"/>
              </a:spcBef>
            </a:pPr>
            <a:r>
              <a:rPr lang="en-GB" sz="2000" b="1" dirty="0">
                <a:solidFill>
                  <a:srgbClr val="CC00FF"/>
                </a:solidFill>
                <a:latin typeface="GrilledCheese BTN" panose="020B0604060402040206" pitchFamily="34" charset="0"/>
                <a:ea typeface="Calibri" panose="020F0502020204030204" pitchFamily="34" charset="0"/>
                <a:cs typeface="Times New Roman" panose="02020603050405020304" pitchFamily="18" charset="0"/>
              </a:rPr>
              <a:t>C</a:t>
            </a:r>
            <a:r>
              <a:rPr lang="en-GB" sz="2000" b="1" dirty="0">
                <a:latin typeface="Calibri" panose="020F0502020204030204" pitchFamily="34" charset="0"/>
                <a:ea typeface="Calibri" panose="020F0502020204030204" pitchFamily="34" charset="0"/>
                <a:cs typeface="Times New Roman" panose="02020603050405020304" pitchFamily="18" charset="0"/>
              </a:rPr>
              <a:t>ommitment:</a:t>
            </a:r>
            <a:r>
              <a:rPr lang="en-GB" sz="2000" dirty="0">
                <a:latin typeface="Calibri" panose="020F0502020204030204" pitchFamily="34" charset="0"/>
                <a:ea typeface="Calibri" panose="020F0502020204030204" pitchFamily="34" charset="0"/>
                <a:cs typeface="Times New Roman" panose="02020603050405020304" pitchFamily="18" charset="0"/>
              </a:rPr>
              <a:t> a commitment to occasional significant expenditure which cannot be covered by the annual income (“Designated” funds);</a:t>
            </a:r>
          </a:p>
          <a:p>
            <a:pPr marL="361942" indent="-361942">
              <a:spcBef>
                <a:spcPts val="600"/>
              </a:spcBef>
            </a:pPr>
            <a:r>
              <a:rPr lang="en-GB" sz="2000" b="1" dirty="0">
                <a:solidFill>
                  <a:srgbClr val="CC00FF"/>
                </a:solidFill>
                <a:latin typeface="GrilledCheese BTN" panose="020B0604060402040206" pitchFamily="34" charset="0"/>
                <a:ea typeface="Calibri" panose="020F0502020204030204" pitchFamily="34" charset="0"/>
                <a:cs typeface="Times New Roman" panose="02020603050405020304" pitchFamily="18" charset="0"/>
              </a:rPr>
              <a:t>C</a:t>
            </a:r>
            <a:r>
              <a:rPr lang="en-GB" sz="2000" b="1" dirty="0">
                <a:latin typeface="Calibri" panose="020F0502020204030204" pitchFamily="34" charset="0"/>
                <a:ea typeface="Calibri" panose="020F0502020204030204" pitchFamily="34" charset="0"/>
                <a:cs typeface="Times New Roman" panose="02020603050405020304" pitchFamily="18" charset="0"/>
              </a:rPr>
              <a:t>ontingency:</a:t>
            </a:r>
            <a:r>
              <a:rPr lang="en-GB" sz="2000" dirty="0">
                <a:latin typeface="Calibri" panose="020F0502020204030204" pitchFamily="34" charset="0"/>
                <a:ea typeface="Calibri" panose="020F0502020204030204" pitchFamily="34" charset="0"/>
                <a:cs typeface="Times New Roman" panose="02020603050405020304" pitchFamily="18" charset="0"/>
              </a:rPr>
              <a:t> unexpected or unavoidable falls in the level of income and/or unexpected rises in expenditure, </a:t>
            </a:r>
            <a:r>
              <a:rPr lang="en-GB" sz="2000" i="1" dirty="0">
                <a:latin typeface="Calibri" panose="020F0502020204030204" pitchFamily="34" charset="0"/>
                <a:ea typeface="Calibri" panose="020F0502020204030204" pitchFamily="34" charset="0"/>
                <a:cs typeface="Times New Roman" panose="02020603050405020304" pitchFamily="18" charset="0"/>
              </a:rPr>
              <a:t>eg: </a:t>
            </a:r>
            <a:r>
              <a:rPr lang="en-GB" sz="2000" dirty="0">
                <a:latin typeface="Calibri" panose="020F0502020204030204" pitchFamily="34" charset="0"/>
                <a:ea typeface="Calibri" panose="020F0502020204030204" pitchFamily="34" charset="0"/>
                <a:cs typeface="Times New Roman" panose="02020603050405020304" pitchFamily="18" charset="0"/>
              </a:rPr>
              <a:t>in emergencies</a:t>
            </a:r>
          </a:p>
          <a:p>
            <a:pPr marL="361942" indent="-361942">
              <a:spcBef>
                <a:spcPts val="600"/>
              </a:spcBef>
            </a:pPr>
            <a:r>
              <a:rPr lang="en-GB" sz="2000" b="1" dirty="0">
                <a:solidFill>
                  <a:srgbClr val="CC00FF"/>
                </a:solidFill>
                <a:latin typeface="GrilledCheese BTN" panose="020B0604060402040206" pitchFamily="34" charset="0"/>
                <a:ea typeface="Calibri" panose="020F0502020204030204" pitchFamily="34" charset="0"/>
                <a:cs typeface="Times New Roman" panose="02020603050405020304" pitchFamily="18" charset="0"/>
              </a:rPr>
              <a:t>C</a:t>
            </a:r>
            <a:r>
              <a:rPr lang="en-GB" sz="2000" b="1" dirty="0">
                <a:latin typeface="Calibri" panose="020F0502020204030204" pitchFamily="34" charset="0"/>
                <a:ea typeface="Calibri" panose="020F0502020204030204" pitchFamily="34" charset="0"/>
                <a:cs typeface="Times New Roman" panose="02020603050405020304" pitchFamily="18" charset="0"/>
              </a:rPr>
              <a:t>losure:</a:t>
            </a:r>
            <a:r>
              <a:rPr lang="en-GB" sz="2000" dirty="0">
                <a:latin typeface="Calibri" panose="020F0502020204030204" pitchFamily="34" charset="0"/>
                <a:ea typeface="Calibri" panose="020F0502020204030204" pitchFamily="34" charset="0"/>
                <a:cs typeface="Times New Roman" panose="02020603050405020304" pitchFamily="18" charset="0"/>
              </a:rPr>
              <a:t> the charity becomes financially unsustainable and must be wound up.</a:t>
            </a:r>
          </a:p>
          <a:p>
            <a:pPr marL="361942" indent="-361942">
              <a:spcBef>
                <a:spcPts val="600"/>
              </a:spcBef>
            </a:pPr>
            <a:r>
              <a:rPr lang="en-GB" sz="2000" dirty="0">
                <a:latin typeface="Calibri" panose="020F0502020204030204" pitchFamily="34" charset="0"/>
                <a:ea typeface="Calibri" panose="020F0502020204030204" pitchFamily="34" charset="0"/>
                <a:cs typeface="Times New Roman" panose="02020603050405020304" pitchFamily="18" charset="0"/>
              </a:rPr>
              <a:t>to which can be added an additional “</a:t>
            </a:r>
            <a:r>
              <a:rPr lang="en-GB" sz="2000" b="1" dirty="0">
                <a:solidFill>
                  <a:srgbClr val="CC00FF"/>
                </a:solidFill>
                <a:latin typeface="GrilledCheese BTN" panose="020B0604060402040206" pitchFamily="34" charset="0"/>
                <a:ea typeface="Calibri" panose="020F0502020204030204" pitchFamily="34" charset="0"/>
                <a:cs typeface="Times New Roman" panose="02020603050405020304" pitchFamily="18" charset="0"/>
              </a:rPr>
              <a:t>C</a:t>
            </a:r>
            <a:r>
              <a:rPr lang="en-GB" sz="2000" dirty="0">
                <a:latin typeface="Calibri" panose="020F0502020204030204" pitchFamily="34" charset="0"/>
                <a:ea typeface="Calibri" panose="020F0502020204030204" pitchFamily="34" charset="0"/>
                <a:cs typeface="Times New Roman" panose="02020603050405020304" pitchFamily="18" charset="0"/>
              </a:rPr>
              <a:t>”:</a:t>
            </a:r>
          </a:p>
          <a:p>
            <a:pPr marL="361942" indent="-361942">
              <a:spcBef>
                <a:spcPts val="600"/>
              </a:spcBef>
            </a:pPr>
            <a:r>
              <a:rPr lang="en-GB" sz="2000" b="1" dirty="0">
                <a:solidFill>
                  <a:srgbClr val="CC00FF"/>
                </a:solidFill>
                <a:latin typeface="GrilledCheese BTN" panose="020B0604060402040206" pitchFamily="34" charset="0"/>
                <a:ea typeface="Calibri" panose="020F0502020204030204" pitchFamily="34" charset="0"/>
                <a:cs typeface="Times New Roman" panose="02020603050405020304" pitchFamily="18" charset="0"/>
              </a:rPr>
              <a:t>C</a:t>
            </a:r>
            <a:r>
              <a:rPr lang="en-GB" sz="2000" b="1" dirty="0">
                <a:latin typeface="Calibri" panose="020F0502020204030204" pitchFamily="34" charset="0"/>
                <a:ea typeface="Calibri" panose="020F0502020204030204" pitchFamily="34" charset="0"/>
                <a:cs typeface="Times New Roman" panose="02020603050405020304" pitchFamily="18" charset="0"/>
              </a:rPr>
              <a:t>onservation:</a:t>
            </a:r>
            <a:r>
              <a:rPr lang="en-GB" sz="2000" dirty="0">
                <a:latin typeface="Calibri" panose="020F0502020204030204" pitchFamily="34" charset="0"/>
                <a:ea typeface="Calibri" panose="020F0502020204030204" pitchFamily="34" charset="0"/>
                <a:cs typeface="Times New Roman" panose="02020603050405020304" pitchFamily="18" charset="0"/>
              </a:rPr>
              <a:t>   funds/resources which the trustees cannot spend immediately without compromising their legal responsibilities to ensure that those funds/resources are spent/used necessarily, reasonably and incidentally in fulfilment of their charitable object</a:t>
            </a:r>
            <a:r>
              <a:rPr lang="en-GB" dirty="0">
                <a:latin typeface="Calibri" panose="020F0502020204030204" pitchFamily="34" charset="0"/>
                <a:ea typeface="Calibri" panose="020F0502020204030204" pitchFamily="34" charset="0"/>
                <a:cs typeface="Times New Roman" panose="02020603050405020304" pitchFamily="18" charset="0"/>
              </a:rPr>
              <a:t>s.</a:t>
            </a:r>
            <a:endParaRPr lang="en-GB" dirty="0"/>
          </a:p>
        </p:txBody>
      </p:sp>
      <p:sp>
        <p:nvSpPr>
          <p:cNvPr id="3" name="TextBox 2">
            <a:extLst>
              <a:ext uri="{FF2B5EF4-FFF2-40B4-BE49-F238E27FC236}">
                <a16:creationId xmlns:a16="http://schemas.microsoft.com/office/drawing/2014/main" id="{F5F29FA3-0215-2E4A-1FBE-266DFB51289D}"/>
              </a:ext>
            </a:extLst>
          </p:cNvPr>
          <p:cNvSpPr txBox="1"/>
          <p:nvPr/>
        </p:nvSpPr>
        <p:spPr>
          <a:xfrm>
            <a:off x="0" y="-1440"/>
            <a:ext cx="9144000" cy="1200329"/>
          </a:xfrm>
          <a:prstGeom prst="rect">
            <a:avLst/>
          </a:prstGeom>
          <a:noFill/>
        </p:spPr>
        <p:txBody>
          <a:bodyPr wrap="square" rtlCol="0">
            <a:spAutoFit/>
          </a:bodyPr>
          <a:lstStyle/>
          <a:p>
            <a:pPr algn="ctr"/>
            <a:r>
              <a:rPr lang="en-GB" sz="7200" b="1" spc="300" dirty="0">
                <a:ln w="19050">
                  <a:solidFill>
                    <a:schemeClr val="accent6">
                      <a:lumMod val="75000"/>
                    </a:schemeClr>
                  </a:solidFill>
                </a:ln>
                <a:solidFill>
                  <a:srgbClr val="92D050"/>
                </a:solidFill>
                <a:latin typeface="Artane Elongated BT" panose="02080406040308020203" pitchFamily="18" charset="0"/>
              </a:rPr>
              <a:t>The </a:t>
            </a:r>
            <a:r>
              <a:rPr lang="en-GB" sz="7200" b="1" dirty="0">
                <a:solidFill>
                  <a:srgbClr val="CC00FF"/>
                </a:solidFill>
                <a:latin typeface="GrilledCheese BTN" panose="020B0604060402040206" pitchFamily="34" charset="0"/>
                <a:ea typeface="Calibri" panose="020F0502020204030204" pitchFamily="34" charset="0"/>
                <a:cs typeface="Times New Roman" panose="02020603050405020304" pitchFamily="18" charset="0"/>
              </a:rPr>
              <a:t>C</a:t>
            </a:r>
            <a:r>
              <a:rPr lang="en-GB" sz="7200" b="1" spc="300" dirty="0">
                <a:ln w="19050">
                  <a:solidFill>
                    <a:schemeClr val="accent6">
                      <a:lumMod val="75000"/>
                    </a:schemeClr>
                  </a:solidFill>
                </a:ln>
                <a:solidFill>
                  <a:srgbClr val="92D050"/>
                </a:solidFill>
                <a:latin typeface="Artane Elongated BT" panose="02080406040308020203" pitchFamily="18" charset="0"/>
              </a:rPr>
              <a:t>’s of a Resources Policy</a:t>
            </a:r>
          </a:p>
        </p:txBody>
      </p:sp>
      <p:sp>
        <p:nvSpPr>
          <p:cNvPr id="6" name="Slide Number Placeholder 2">
            <a:extLst>
              <a:ext uri="{FF2B5EF4-FFF2-40B4-BE49-F238E27FC236}">
                <a16:creationId xmlns:a16="http://schemas.microsoft.com/office/drawing/2014/main" id="{ECE78026-D16A-9713-0DC3-79BBD4607CA4}"/>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39</a:t>
            </a:fld>
            <a:endParaRPr lang="en-GB" sz="2000" dirty="0">
              <a:solidFill>
                <a:schemeClr val="tx1"/>
              </a:solidFill>
            </a:endParaRPr>
          </a:p>
        </p:txBody>
      </p:sp>
    </p:spTree>
    <p:extLst>
      <p:ext uri="{BB962C8B-B14F-4D97-AF65-F5344CB8AC3E}">
        <p14:creationId xmlns:p14="http://schemas.microsoft.com/office/powerpoint/2010/main" val="18822557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AE545E9-1D1E-BDF5-B184-3AF073CE08AA}"/>
              </a:ext>
            </a:extLst>
          </p:cNvPr>
          <p:cNvSpPr txBox="1"/>
          <p:nvPr/>
        </p:nvSpPr>
        <p:spPr>
          <a:xfrm>
            <a:off x="0" y="240963"/>
            <a:ext cx="9144000" cy="923330"/>
          </a:xfrm>
          <a:prstGeom prst="rect">
            <a:avLst/>
          </a:prstGeom>
          <a:noFill/>
        </p:spPr>
        <p:txBody>
          <a:bodyPr wrap="square" rtlCol="0">
            <a:spAutoFit/>
          </a:bodyPr>
          <a:lstStyle/>
          <a:p>
            <a:pPr algn="ctr"/>
            <a:r>
              <a:rPr lang="en-GB" sz="5400" b="1" spc="300" dirty="0">
                <a:ln w="19050">
                  <a:solidFill>
                    <a:schemeClr val="accent6">
                      <a:lumMod val="75000"/>
                    </a:schemeClr>
                  </a:solidFill>
                </a:ln>
                <a:solidFill>
                  <a:srgbClr val="92D050"/>
                </a:solidFill>
                <a:latin typeface="Artane Elongated BT" panose="02080406040308020203" pitchFamily="18" charset="0"/>
              </a:rPr>
              <a:t>Dictionary Definitions of “Reserve(s)”</a:t>
            </a:r>
          </a:p>
        </p:txBody>
      </p:sp>
      <p:sp>
        <p:nvSpPr>
          <p:cNvPr id="13" name="TextBox 12">
            <a:extLst>
              <a:ext uri="{FF2B5EF4-FFF2-40B4-BE49-F238E27FC236}">
                <a16:creationId xmlns:a16="http://schemas.microsoft.com/office/drawing/2014/main" id="{1FC0F5C8-16F7-0E81-EA14-3F1E7CC24537}"/>
              </a:ext>
            </a:extLst>
          </p:cNvPr>
          <p:cNvSpPr txBox="1"/>
          <p:nvPr/>
        </p:nvSpPr>
        <p:spPr>
          <a:xfrm>
            <a:off x="0" y="981079"/>
            <a:ext cx="9144000" cy="246221"/>
          </a:xfrm>
          <a:prstGeom prst="rect">
            <a:avLst/>
          </a:prstGeom>
          <a:noFill/>
        </p:spPr>
        <p:txBody>
          <a:bodyPr wrap="square" rtlCol="0">
            <a:spAutoFit/>
          </a:bodyPr>
          <a:lstStyle/>
          <a:p>
            <a:pPr algn="ctr"/>
            <a:r>
              <a:rPr lang="en-GB" sz="1000" i="1" dirty="0"/>
              <a:t>https://dictionary.cambridge.org/dictionary/english/reserve</a:t>
            </a:r>
          </a:p>
        </p:txBody>
      </p:sp>
      <p:grpSp>
        <p:nvGrpSpPr>
          <p:cNvPr id="2" name="Group 1">
            <a:extLst>
              <a:ext uri="{FF2B5EF4-FFF2-40B4-BE49-F238E27FC236}">
                <a16:creationId xmlns:a16="http://schemas.microsoft.com/office/drawing/2014/main" id="{B1A3C9E4-F1AE-364A-0452-3E0DB6D6C5AA}"/>
              </a:ext>
            </a:extLst>
          </p:cNvPr>
          <p:cNvGrpSpPr/>
          <p:nvPr/>
        </p:nvGrpSpPr>
        <p:grpSpPr>
          <a:xfrm>
            <a:off x="-107003" y="2189946"/>
            <a:ext cx="9251004" cy="1046443"/>
            <a:chOff x="0" y="1192004"/>
            <a:chExt cx="9251002" cy="1046442"/>
          </a:xfrm>
        </p:grpSpPr>
        <p:sp>
          <p:nvSpPr>
            <p:cNvPr id="3" name="TextBox 2">
              <a:extLst>
                <a:ext uri="{FF2B5EF4-FFF2-40B4-BE49-F238E27FC236}">
                  <a16:creationId xmlns:a16="http://schemas.microsoft.com/office/drawing/2014/main" id="{3807596A-F24A-0446-11E8-B6229983C186}"/>
                </a:ext>
              </a:extLst>
            </p:cNvPr>
            <p:cNvSpPr txBox="1"/>
            <p:nvPr/>
          </p:nvSpPr>
          <p:spPr>
            <a:xfrm>
              <a:off x="0" y="1992225"/>
              <a:ext cx="9143999" cy="246221"/>
            </a:xfrm>
            <a:prstGeom prst="rect">
              <a:avLst/>
            </a:prstGeom>
            <a:noFill/>
          </p:spPr>
          <p:txBody>
            <a:bodyPr wrap="square" rtlCol="0">
              <a:spAutoFit/>
            </a:bodyPr>
            <a:lstStyle/>
            <a:p>
              <a:pPr algn="ctr"/>
              <a:r>
                <a:rPr lang="en-GB" sz="1000" i="1" dirty="0"/>
                <a:t>https://dictionary.cambridge.org/dictionary/english/legal-reserves</a:t>
              </a:r>
            </a:p>
          </p:txBody>
        </p:sp>
        <p:sp>
          <p:nvSpPr>
            <p:cNvPr id="4" name="TextBox 3">
              <a:extLst>
                <a:ext uri="{FF2B5EF4-FFF2-40B4-BE49-F238E27FC236}">
                  <a16:creationId xmlns:a16="http://schemas.microsoft.com/office/drawing/2014/main" id="{1D794326-6F75-AA49-2D05-87FED873C3F4}"/>
                </a:ext>
              </a:extLst>
            </p:cNvPr>
            <p:cNvSpPr txBox="1"/>
            <p:nvPr/>
          </p:nvSpPr>
          <p:spPr>
            <a:xfrm>
              <a:off x="107003" y="1192004"/>
              <a:ext cx="9143999" cy="923329"/>
            </a:xfrm>
            <a:prstGeom prst="rect">
              <a:avLst/>
            </a:prstGeom>
            <a:noFill/>
          </p:spPr>
          <p:txBody>
            <a:bodyPr wrap="square" rtlCol="0">
              <a:spAutoFit/>
            </a:bodyPr>
            <a:lstStyle/>
            <a:p>
              <a:pPr algn="ctr"/>
              <a:r>
                <a:rPr lang="en-GB" sz="5400" b="1" spc="300" dirty="0">
                  <a:ln w="19050">
                    <a:solidFill>
                      <a:schemeClr val="accent6">
                        <a:lumMod val="75000"/>
                      </a:schemeClr>
                    </a:solidFill>
                  </a:ln>
                  <a:solidFill>
                    <a:srgbClr val="92D050"/>
                  </a:solidFill>
                  <a:latin typeface="Artane Elongated BT" panose="02080406040308020203" pitchFamily="18" charset="0"/>
                </a:rPr>
                <a:t>“Legal Reserves”</a:t>
              </a:r>
            </a:p>
          </p:txBody>
        </p:sp>
      </p:grpSp>
      <p:sp>
        <p:nvSpPr>
          <p:cNvPr id="5" name="TextBox 4">
            <a:extLst>
              <a:ext uri="{FF2B5EF4-FFF2-40B4-BE49-F238E27FC236}">
                <a16:creationId xmlns:a16="http://schemas.microsoft.com/office/drawing/2014/main" id="{C860F60E-722C-92DE-B9B8-2EF1DA0CAD9E}"/>
              </a:ext>
            </a:extLst>
          </p:cNvPr>
          <p:cNvSpPr txBox="1"/>
          <p:nvPr/>
        </p:nvSpPr>
        <p:spPr>
          <a:xfrm>
            <a:off x="-2" y="3621620"/>
            <a:ext cx="9143999" cy="1200329"/>
          </a:xfrm>
          <a:prstGeom prst="rect">
            <a:avLst/>
          </a:prstGeom>
          <a:noFill/>
        </p:spPr>
        <p:txBody>
          <a:bodyPr wrap="square" rtlCol="0">
            <a:spAutoFit/>
          </a:bodyPr>
          <a:lstStyle/>
          <a:p>
            <a:pPr algn="ctr"/>
            <a:r>
              <a:rPr lang="en-US" sz="2400" b="1" i="1" dirty="0"/>
              <a:t>“the smallest amount of money that financial organizations </a:t>
            </a:r>
            <a:br>
              <a:rPr lang="en-US" sz="2400" b="1" i="1" dirty="0"/>
            </a:br>
            <a:r>
              <a:rPr lang="en-US" sz="2400" b="1" i="1" dirty="0"/>
              <a:t>such as banks must keep to protect themselves </a:t>
            </a:r>
            <a:br>
              <a:rPr lang="en-US" sz="2400" b="1" i="1" dirty="0"/>
            </a:br>
            <a:r>
              <a:rPr lang="en-US" sz="2400" b="1" i="1" dirty="0"/>
              <a:t>against future financial losses, to pay legal fees, </a:t>
            </a:r>
            <a:r>
              <a:rPr lang="en-US" sz="2400" b="1" i="1" dirty="0" err="1"/>
              <a:t>etc</a:t>
            </a:r>
            <a:r>
              <a:rPr lang="en-US" sz="2400" b="1" i="1" dirty="0"/>
              <a:t>”</a:t>
            </a:r>
            <a:endParaRPr lang="en-GB" sz="2400" b="1" i="1" dirty="0"/>
          </a:p>
        </p:txBody>
      </p:sp>
      <p:sp>
        <p:nvSpPr>
          <p:cNvPr id="8" name="Slide Number Placeholder 2">
            <a:extLst>
              <a:ext uri="{FF2B5EF4-FFF2-40B4-BE49-F238E27FC236}">
                <a16:creationId xmlns:a16="http://schemas.microsoft.com/office/drawing/2014/main" id="{607E2106-4F35-1BA4-91D9-4FC781198351}"/>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4</a:t>
            </a:fld>
            <a:endParaRPr lang="en-GB" sz="2000" dirty="0">
              <a:solidFill>
                <a:schemeClr val="tx1"/>
              </a:solidFill>
            </a:endParaRPr>
          </a:p>
        </p:txBody>
      </p:sp>
    </p:spTree>
    <p:extLst>
      <p:ext uri="{BB962C8B-B14F-4D97-AF65-F5344CB8AC3E}">
        <p14:creationId xmlns:p14="http://schemas.microsoft.com/office/powerpoint/2010/main" val="8807093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250"/>
                            </p:stCondLst>
                            <p:childTnLst>
                              <p:par>
                                <p:cTn id="9" presetID="22" presetClass="entr" presetSubtype="8"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pic>
        <p:nvPicPr>
          <p:cNvPr id="2" name="Picture 1" descr="A blue rectangle with white text&#10;&#10;Description automatically generated">
            <a:extLst>
              <a:ext uri="{FF2B5EF4-FFF2-40B4-BE49-F238E27FC236}">
                <a16:creationId xmlns:a16="http://schemas.microsoft.com/office/drawing/2014/main" id="{AEF14E0C-DFD8-9C2C-9409-A7C7C136E02C}"/>
              </a:ext>
            </a:extLst>
          </p:cNvPr>
          <p:cNvPicPr>
            <a:picLocks noChangeAspect="1"/>
          </p:cNvPicPr>
          <p:nvPr/>
        </p:nvPicPr>
        <p:blipFill rotWithShape="1">
          <a:blip r:embed="rId3">
            <a:extLst>
              <a:ext uri="{28A0092B-C50C-407E-A947-70E740481C1C}">
                <a14:useLocalDpi xmlns:a14="http://schemas.microsoft.com/office/drawing/2010/main" val="0"/>
              </a:ext>
            </a:extLst>
          </a:blip>
          <a:srcRect l="839" t="7924" r="1527" b="6490"/>
          <a:stretch/>
        </p:blipFill>
        <p:spPr bwMode="auto">
          <a:xfrm>
            <a:off x="5" y="6"/>
            <a:ext cx="7891817" cy="1332689"/>
          </a:xfrm>
          <a:prstGeom prst="rect">
            <a:avLst/>
          </a:prstGeom>
          <a:ln w="12700">
            <a:noFill/>
          </a:ln>
          <a:extLst>
            <a:ext uri="{53640926-AAD7-44D8-BBD7-CCE9431645EC}">
              <a14:shadowObscured xmlns:a14="http://schemas.microsoft.com/office/drawing/2010/main"/>
            </a:ext>
          </a:extLst>
        </p:spPr>
      </p:pic>
      <p:pic>
        <p:nvPicPr>
          <p:cNvPr id="3" name="Picture 2" descr="A blue rectangle with white text&#10;&#10;Description automatically generated">
            <a:extLst>
              <a:ext uri="{FF2B5EF4-FFF2-40B4-BE49-F238E27FC236}">
                <a16:creationId xmlns:a16="http://schemas.microsoft.com/office/drawing/2014/main" id="{102BB046-1502-B0A8-423C-DBF51FAF624E}"/>
              </a:ext>
            </a:extLst>
          </p:cNvPr>
          <p:cNvPicPr>
            <a:picLocks noChangeAspect="1"/>
          </p:cNvPicPr>
          <p:nvPr/>
        </p:nvPicPr>
        <p:blipFill rotWithShape="1">
          <a:blip r:embed="rId3">
            <a:extLst>
              <a:ext uri="{28A0092B-C50C-407E-A947-70E740481C1C}">
                <a14:useLocalDpi xmlns:a14="http://schemas.microsoft.com/office/drawing/2010/main" val="0"/>
              </a:ext>
            </a:extLst>
          </a:blip>
          <a:srcRect l="84152" t="7924" r="1526" b="6490"/>
          <a:stretch/>
        </p:blipFill>
        <p:spPr bwMode="auto">
          <a:xfrm>
            <a:off x="7402754" y="6"/>
            <a:ext cx="1741251" cy="1332689"/>
          </a:xfrm>
          <a:prstGeom prst="rect">
            <a:avLst/>
          </a:prstGeom>
          <a:ln w="12700">
            <a:noFill/>
          </a:ln>
          <a:extLst>
            <a:ext uri="{53640926-AAD7-44D8-BBD7-CCE9431645EC}">
              <a14:shadowObscured xmlns:a14="http://schemas.microsoft.com/office/drawing/2010/main"/>
            </a:ext>
          </a:extLst>
        </p:spPr>
      </p:pic>
      <p:pic>
        <p:nvPicPr>
          <p:cNvPr id="4" name="Picture 3" descr="The Charity Commission">
            <a:hlinkClick r:id="rId4"/>
            <a:extLst>
              <a:ext uri="{FF2B5EF4-FFF2-40B4-BE49-F238E27FC236}">
                <a16:creationId xmlns:a16="http://schemas.microsoft.com/office/drawing/2014/main" id="{93D958BF-3056-6925-5FA6-059AC7B679E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0997" y="142076"/>
            <a:ext cx="1249045" cy="309245"/>
          </a:xfrm>
          <a:prstGeom prst="rect">
            <a:avLst/>
          </a:prstGeom>
          <a:noFill/>
          <a:ln>
            <a:solidFill>
              <a:schemeClr val="tx1"/>
            </a:solidFill>
          </a:ln>
        </p:spPr>
      </p:pic>
      <p:sp>
        <p:nvSpPr>
          <p:cNvPr id="7" name="TextBox 6">
            <a:extLst>
              <a:ext uri="{FF2B5EF4-FFF2-40B4-BE49-F238E27FC236}">
                <a16:creationId xmlns:a16="http://schemas.microsoft.com/office/drawing/2014/main" id="{0F3D245A-D067-DF2C-B156-3F563257E94C}"/>
              </a:ext>
            </a:extLst>
          </p:cNvPr>
          <p:cNvSpPr txBox="1"/>
          <p:nvPr/>
        </p:nvSpPr>
        <p:spPr>
          <a:xfrm>
            <a:off x="-80833" y="1290230"/>
            <a:ext cx="9144000" cy="246221"/>
          </a:xfrm>
          <a:prstGeom prst="rect">
            <a:avLst/>
          </a:prstGeom>
          <a:noFill/>
        </p:spPr>
        <p:txBody>
          <a:bodyPr wrap="square" rtlCol="0">
            <a:spAutoFit/>
          </a:bodyPr>
          <a:lstStyle/>
          <a:p>
            <a:pPr algn="r"/>
            <a:r>
              <a:rPr lang="en-GB" sz="1000" i="1" dirty="0">
                <a:solidFill>
                  <a:schemeClr val="bg1"/>
                </a:solidFill>
                <a:hlinkClick r:id="rId6">
                  <a:extLst>
                    <a:ext uri="{A12FA001-AC4F-418D-AE19-62706E023703}">
                      <ahyp:hlinkClr xmlns:ahyp="http://schemas.microsoft.com/office/drawing/2018/hyperlinkcolor" val="tx"/>
                    </a:ext>
                  </a:extLst>
                </a:hlinkClick>
              </a:rPr>
              <a:t>https://www.gov.uk/government/publications/charities-and-reserves-cc19/charities-and-reserves</a:t>
            </a:r>
            <a:r>
              <a:rPr lang="en-GB" sz="1000" i="1" dirty="0">
                <a:solidFill>
                  <a:schemeClr val="bg1"/>
                </a:solidFill>
              </a:rPr>
              <a:t> </a:t>
            </a:r>
          </a:p>
        </p:txBody>
      </p:sp>
      <p:sp>
        <p:nvSpPr>
          <p:cNvPr id="8" name="TextBox 7">
            <a:extLst>
              <a:ext uri="{FF2B5EF4-FFF2-40B4-BE49-F238E27FC236}">
                <a16:creationId xmlns:a16="http://schemas.microsoft.com/office/drawing/2014/main" id="{8E987DEB-4286-8B42-923E-4F26FDD3538C}"/>
              </a:ext>
            </a:extLst>
          </p:cNvPr>
          <p:cNvSpPr txBox="1"/>
          <p:nvPr/>
        </p:nvSpPr>
        <p:spPr>
          <a:xfrm>
            <a:off x="257178" y="1439168"/>
            <a:ext cx="8742863" cy="2377574"/>
          </a:xfrm>
          <a:prstGeom prst="rect">
            <a:avLst/>
          </a:prstGeom>
          <a:noFill/>
        </p:spPr>
        <p:txBody>
          <a:bodyPr wrap="square" rtlCol="0">
            <a:spAutoFit/>
          </a:bodyPr>
          <a:lstStyle/>
          <a:p>
            <a:pPr>
              <a:spcBef>
                <a:spcPts val="600"/>
              </a:spcBef>
            </a:pPr>
            <a:r>
              <a:rPr lang="en-GB" sz="2000" b="1" dirty="0">
                <a:latin typeface="Calibri" panose="020F0502020204030204" pitchFamily="34" charset="0"/>
                <a:ea typeface="Times New Roman" panose="02020603050405020304" pitchFamily="18" charset="0"/>
                <a:cs typeface="Calibri" panose="020F0502020204030204" pitchFamily="34" charset="0"/>
              </a:rPr>
              <a:t>3.1 What are reserves?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spcBef>
                <a:spcPts val="300"/>
              </a:spcBef>
            </a:pPr>
            <a:r>
              <a:rPr lang="en-GB" dirty="0">
                <a:latin typeface="Calibri" panose="020F0502020204030204" pitchFamily="34" charset="0"/>
                <a:ea typeface="Times New Roman" panose="02020603050405020304" pitchFamily="18" charset="0"/>
                <a:cs typeface="Calibri" panose="020F0502020204030204" pitchFamily="34" charset="0"/>
              </a:rPr>
              <a:t>Reserves are that part of a charity’s unrestricted funds that is freely available to spend on any of the charity’s purposes.   The items that should be </a:t>
            </a:r>
            <a:r>
              <a:rPr lang="en-GB" b="1" dirty="0">
                <a:latin typeface="Calibri" panose="020F0502020204030204" pitchFamily="34" charset="0"/>
                <a:ea typeface="Times New Roman" panose="02020603050405020304" pitchFamily="18" charset="0"/>
                <a:cs typeface="Calibri" panose="020F0502020204030204" pitchFamily="34" charset="0"/>
              </a:rPr>
              <a:t>EXCLUDED</a:t>
            </a:r>
            <a:r>
              <a:rPr lang="en-GB" dirty="0">
                <a:latin typeface="Calibri" panose="020F0502020204030204" pitchFamily="34" charset="0"/>
                <a:ea typeface="Times New Roman" panose="02020603050405020304" pitchFamily="18" charset="0"/>
                <a:cs typeface="Calibri" panose="020F0502020204030204" pitchFamily="34" charset="0"/>
              </a:rPr>
              <a:t> are:</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542912" indent="-342891">
              <a:buSzPct val="100000"/>
              <a:buFont typeface="Apple Boy BTN" panose="020C0904040107040205" pitchFamily="34" charset="0"/>
              <a:buChar char="X"/>
            </a:pPr>
            <a:r>
              <a:rPr lang="en-GB" dirty="0">
                <a:latin typeface="Calibri" panose="020F0502020204030204" pitchFamily="34" charset="0"/>
                <a:ea typeface="Times New Roman" panose="02020603050405020304" pitchFamily="18" charset="0"/>
                <a:cs typeface="Calibri" panose="020F0502020204030204" pitchFamily="34" charset="0"/>
              </a:rPr>
              <a:t>tangible fixed assets used to carry out charity activities </a:t>
            </a:r>
            <a:r>
              <a:rPr lang="en-GB" sz="1600" i="1" dirty="0">
                <a:latin typeface="Calibri" panose="020F0502020204030204" pitchFamily="34" charset="0"/>
                <a:ea typeface="Times New Roman" panose="02020603050405020304" pitchFamily="18" charset="0"/>
                <a:cs typeface="Calibri" panose="020F0502020204030204" pitchFamily="34" charset="0"/>
              </a:rPr>
              <a:t>{</a:t>
            </a:r>
            <a:r>
              <a:rPr lang="en-GB" sz="1600" i="1" dirty="0">
                <a:solidFill>
                  <a:srgbClr val="CC00FF"/>
                </a:solidFill>
                <a:latin typeface="GrilledCheese BTN" panose="020B0604060402040206" pitchFamily="34" charset="0"/>
                <a:ea typeface="Calibri" panose="020F0502020204030204" pitchFamily="34" charset="0"/>
                <a:cs typeface="Times New Roman" panose="02020603050405020304" pitchFamily="18" charset="0"/>
              </a:rPr>
              <a:t>C</a:t>
            </a:r>
            <a:r>
              <a:rPr lang="en-GB" sz="1600" i="1" dirty="0">
                <a:latin typeface="Calibri" panose="020F0502020204030204" pitchFamily="34" charset="0"/>
                <a:ea typeface="Calibri" panose="020F0502020204030204" pitchFamily="34" charset="0"/>
                <a:cs typeface="Times New Roman" panose="02020603050405020304" pitchFamily="18" charset="0"/>
              </a:rPr>
              <a:t>ommitment, </a:t>
            </a:r>
            <a:r>
              <a:rPr lang="en-GB" sz="1600" i="1" dirty="0">
                <a:solidFill>
                  <a:srgbClr val="CC00FF"/>
                </a:solidFill>
                <a:latin typeface="GrilledCheese BTN" panose="020B0604060402040206" pitchFamily="34" charset="0"/>
                <a:ea typeface="Calibri" panose="020F0502020204030204" pitchFamily="34" charset="0"/>
                <a:cs typeface="Times New Roman" panose="02020603050405020304" pitchFamily="18" charset="0"/>
              </a:rPr>
              <a:t>C</a:t>
            </a:r>
            <a:r>
              <a:rPr lang="en-GB" sz="1600" i="1" dirty="0">
                <a:latin typeface="Calibri" panose="020F0502020204030204" pitchFamily="34" charset="0"/>
                <a:ea typeface="Calibri" panose="020F0502020204030204" pitchFamily="34" charset="0"/>
                <a:cs typeface="Times New Roman" panose="02020603050405020304" pitchFamily="18" charset="0"/>
              </a:rPr>
              <a:t>onservation</a:t>
            </a:r>
            <a:r>
              <a:rPr lang="en-GB" sz="1600" i="1" dirty="0">
                <a:latin typeface="Calibri" panose="020F050202020403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542912" indent="-342891">
              <a:buSzPct val="100000"/>
              <a:buFont typeface="Apple Boy BTN" panose="020C0904040107040205" pitchFamily="34" charset="0"/>
              <a:buChar char="X"/>
            </a:pPr>
            <a:r>
              <a:rPr lang="en-GB" dirty="0">
                <a:latin typeface="Calibri" panose="020F0502020204030204" pitchFamily="34" charset="0"/>
                <a:ea typeface="Times New Roman" panose="02020603050405020304" pitchFamily="18" charset="0"/>
                <a:cs typeface="Calibri" panose="020F0502020204030204" pitchFamily="34" charset="0"/>
              </a:rPr>
              <a:t>social investments</a:t>
            </a:r>
            <a:r>
              <a:rPr lang="en-GB" sz="1600" dirty="0">
                <a:latin typeface="Calibri" panose="020F0502020204030204" pitchFamily="34" charset="0"/>
                <a:ea typeface="Times New Roman" panose="02020603050405020304" pitchFamily="18" charset="0"/>
                <a:cs typeface="Calibri" panose="020F0502020204030204" pitchFamily="34" charset="0"/>
              </a:rPr>
              <a:t> </a:t>
            </a:r>
            <a:r>
              <a:rPr lang="en-GB" sz="1600" i="1" dirty="0">
                <a:latin typeface="Calibri" panose="020F0502020204030204" pitchFamily="34" charset="0"/>
                <a:ea typeface="Times New Roman" panose="02020603050405020304" pitchFamily="18" charset="0"/>
                <a:cs typeface="Calibri" panose="020F0502020204030204" pitchFamily="34" charset="0"/>
              </a:rPr>
              <a:t>{</a:t>
            </a:r>
            <a:r>
              <a:rPr lang="en-GB" sz="1600" i="1" dirty="0">
                <a:solidFill>
                  <a:srgbClr val="CC00FF"/>
                </a:solidFill>
                <a:latin typeface="GrilledCheese BTN" panose="020B0604060402040206" pitchFamily="34" charset="0"/>
                <a:ea typeface="Calibri" panose="020F0502020204030204" pitchFamily="34" charset="0"/>
                <a:cs typeface="Times New Roman" panose="02020603050405020304" pitchFamily="18" charset="0"/>
              </a:rPr>
              <a:t>C</a:t>
            </a:r>
            <a:r>
              <a:rPr lang="en-GB" sz="1600" i="1" dirty="0">
                <a:latin typeface="Calibri" panose="020F0502020204030204" pitchFamily="34" charset="0"/>
                <a:ea typeface="Calibri" panose="020F0502020204030204" pitchFamily="34" charset="0"/>
                <a:cs typeface="Times New Roman" panose="02020603050405020304" pitchFamily="18" charset="0"/>
              </a:rPr>
              <a:t>ommitment</a:t>
            </a:r>
            <a:r>
              <a:rPr lang="en-GB" sz="1600" i="1" dirty="0">
                <a:latin typeface="Calibri" panose="020F050202020403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542912" indent="-342891">
              <a:buSzPct val="100000"/>
              <a:buFont typeface="Apple Boy BTN" panose="020C0904040107040205" pitchFamily="34" charset="0"/>
              <a:buChar char="X"/>
            </a:pPr>
            <a:r>
              <a:rPr lang="en-GB" dirty="0">
                <a:latin typeface="Calibri" panose="020F0502020204030204" pitchFamily="34" charset="0"/>
                <a:ea typeface="Times New Roman" panose="02020603050405020304" pitchFamily="18" charset="0"/>
                <a:cs typeface="Calibri" panose="020F0502020204030204" pitchFamily="34" charset="0"/>
              </a:rPr>
              <a:t>designated funds set aside to meet essential future spending</a:t>
            </a:r>
            <a:r>
              <a:rPr lang="en-GB" sz="1600" dirty="0">
                <a:latin typeface="Calibri" panose="020F0502020204030204" pitchFamily="34" charset="0"/>
                <a:ea typeface="Times New Roman" panose="02020603050405020304" pitchFamily="18" charset="0"/>
                <a:cs typeface="Calibri" panose="020F0502020204030204" pitchFamily="34" charset="0"/>
              </a:rPr>
              <a:t> </a:t>
            </a:r>
            <a:r>
              <a:rPr lang="en-GB" sz="1600" i="1" dirty="0">
                <a:latin typeface="Calibri" panose="020F0502020204030204" pitchFamily="34" charset="0"/>
                <a:ea typeface="Times New Roman" panose="02020603050405020304" pitchFamily="18" charset="0"/>
                <a:cs typeface="Calibri" panose="020F0502020204030204" pitchFamily="34" charset="0"/>
              </a:rPr>
              <a:t>{</a:t>
            </a:r>
            <a:r>
              <a:rPr lang="en-GB" sz="1600" i="1" dirty="0">
                <a:solidFill>
                  <a:srgbClr val="CC00FF"/>
                </a:solidFill>
                <a:latin typeface="GrilledCheese BTN" panose="020B0604060402040206" pitchFamily="34" charset="0"/>
                <a:ea typeface="Calibri" panose="020F0502020204030204" pitchFamily="34" charset="0"/>
                <a:cs typeface="Times New Roman" panose="02020603050405020304" pitchFamily="18" charset="0"/>
              </a:rPr>
              <a:t>C</a:t>
            </a:r>
            <a:r>
              <a:rPr lang="en-GB" sz="1600" i="1" dirty="0">
                <a:latin typeface="Calibri" panose="020F0502020204030204" pitchFamily="34" charset="0"/>
                <a:ea typeface="Calibri" panose="020F0502020204030204" pitchFamily="34" charset="0"/>
                <a:cs typeface="Times New Roman" panose="02020603050405020304" pitchFamily="18" charset="0"/>
              </a:rPr>
              <a:t>ommitment</a:t>
            </a:r>
            <a:r>
              <a:rPr lang="en-GB" sz="1600" i="1" dirty="0">
                <a:latin typeface="Calibri" panose="020F050202020403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542912" indent="-342891">
              <a:buSzPct val="100000"/>
              <a:buFont typeface="Apple Boy BTN" panose="020C0904040107040205" pitchFamily="34" charset="0"/>
              <a:buChar char="X"/>
            </a:pPr>
            <a:r>
              <a:rPr lang="en-GB" dirty="0">
                <a:latin typeface="Calibri" panose="020F0502020204030204" pitchFamily="34" charset="0"/>
                <a:ea typeface="Times New Roman" panose="02020603050405020304" pitchFamily="18" charset="0"/>
                <a:cs typeface="Calibri" panose="020F0502020204030204" pitchFamily="34" charset="0"/>
              </a:rPr>
              <a:t>commitments that have not been provided for as a liability in the accounts  </a:t>
            </a:r>
            <a:r>
              <a:rPr lang="en-GB" sz="1600" i="1" dirty="0">
                <a:latin typeface="Calibri" panose="020F0502020204030204" pitchFamily="34" charset="0"/>
                <a:ea typeface="Times New Roman" panose="02020603050405020304" pitchFamily="18" charset="0"/>
                <a:cs typeface="Calibri" panose="020F0502020204030204" pitchFamily="34" charset="0"/>
              </a:rPr>
              <a:t>{</a:t>
            </a:r>
            <a:r>
              <a:rPr lang="en-GB" sz="1600" i="1" dirty="0">
                <a:solidFill>
                  <a:srgbClr val="CC00FF"/>
                </a:solidFill>
                <a:latin typeface="GrilledCheese BTN" panose="020B0604060402040206" pitchFamily="34" charset="0"/>
                <a:ea typeface="Calibri" panose="020F0502020204030204" pitchFamily="34" charset="0"/>
                <a:cs typeface="Times New Roman" panose="02020603050405020304" pitchFamily="18" charset="0"/>
              </a:rPr>
              <a:t>C</a:t>
            </a:r>
            <a:r>
              <a:rPr lang="en-GB" sz="1600" i="1" dirty="0">
                <a:latin typeface="Calibri" panose="020F0502020204030204" pitchFamily="34" charset="0"/>
                <a:ea typeface="Calibri" panose="020F0502020204030204" pitchFamily="34" charset="0"/>
                <a:cs typeface="Times New Roman" panose="02020603050405020304" pitchFamily="18" charset="0"/>
              </a:rPr>
              <a:t>reditors</a:t>
            </a:r>
            <a:r>
              <a:rPr lang="en-GB" sz="1600" i="1" dirty="0">
                <a:latin typeface="Calibri" panose="020F050202020403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a:t>
            </a:r>
          </a:p>
          <a:p>
            <a:pPr marL="542912" indent="-342891">
              <a:buSzPct val="100000"/>
              <a:buFont typeface="Apple Boy BTN" panose="020C0904040107040205" pitchFamily="34" charset="0"/>
              <a:buChar char="X"/>
            </a:pPr>
            <a:r>
              <a:rPr lang="en-GB" dirty="0">
                <a:latin typeface="Calibri" panose="020F0502020204030204" pitchFamily="34" charset="0"/>
                <a:ea typeface="Calibri" panose="020F0502020204030204" pitchFamily="34" charset="0"/>
                <a:cs typeface="Calibri" panose="020F0502020204030204" pitchFamily="34" charset="0"/>
              </a:rPr>
              <a:t>restricted funds </a:t>
            </a:r>
            <a:r>
              <a:rPr lang="en-GB" i="1" dirty="0">
                <a:latin typeface="Calibri" panose="020F0502020204030204" pitchFamily="34" charset="0"/>
                <a:ea typeface="Times New Roman" panose="02020603050405020304" pitchFamily="18" charset="0"/>
                <a:cs typeface="Calibri" panose="020F0502020204030204" pitchFamily="34" charset="0"/>
              </a:rPr>
              <a:t>{</a:t>
            </a:r>
            <a:r>
              <a:rPr lang="en-GB" i="1" dirty="0">
                <a:solidFill>
                  <a:srgbClr val="CC00FF"/>
                </a:solidFill>
                <a:latin typeface="GrilledCheese BTN" panose="020B0604060402040206" pitchFamily="34" charset="0"/>
                <a:ea typeface="Calibri" panose="020F0502020204030204" pitchFamily="34" charset="0"/>
                <a:cs typeface="Times New Roman" panose="02020603050405020304" pitchFamily="18" charset="0"/>
              </a:rPr>
              <a:t>C</a:t>
            </a:r>
            <a:r>
              <a:rPr lang="en-GB" i="1" dirty="0">
                <a:latin typeface="Calibri" panose="020F0502020204030204" pitchFamily="34" charset="0"/>
                <a:ea typeface="Calibri" panose="020F0502020204030204" pitchFamily="34" charset="0"/>
                <a:cs typeface="Times New Roman" panose="02020603050405020304" pitchFamily="18" charset="0"/>
              </a:rPr>
              <a:t>ompletion</a:t>
            </a:r>
            <a:r>
              <a:rPr lang="en-GB" i="1" dirty="0">
                <a:latin typeface="Calibri" panose="020F050202020403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Calibri" panose="020F0502020204030204" pitchFamily="34" charset="0"/>
                <a:cs typeface="Calibri" panose="020F0502020204030204" pitchFamily="34" charset="0"/>
              </a:rPr>
              <a:t>.</a:t>
            </a:r>
            <a:endParaRPr lang="en-GB" dirty="0"/>
          </a:p>
        </p:txBody>
      </p:sp>
      <p:sp>
        <p:nvSpPr>
          <p:cNvPr id="5" name="TextBox 4">
            <a:extLst>
              <a:ext uri="{FF2B5EF4-FFF2-40B4-BE49-F238E27FC236}">
                <a16:creationId xmlns:a16="http://schemas.microsoft.com/office/drawing/2014/main" id="{5CF6F60F-C474-C5A0-F2D7-DBD33E8A9387}"/>
              </a:ext>
            </a:extLst>
          </p:cNvPr>
          <p:cNvSpPr txBox="1"/>
          <p:nvPr/>
        </p:nvSpPr>
        <p:spPr>
          <a:xfrm>
            <a:off x="257178" y="3816747"/>
            <a:ext cx="8742863" cy="3000821"/>
          </a:xfrm>
          <a:prstGeom prst="rect">
            <a:avLst/>
          </a:prstGeom>
          <a:noFill/>
        </p:spPr>
        <p:txBody>
          <a:bodyPr wrap="square" rtlCol="0">
            <a:spAutoFit/>
          </a:bodyPr>
          <a:lstStyle/>
          <a:p>
            <a:r>
              <a:rPr lang="en-GB" sz="2000" b="1" dirty="0">
                <a:latin typeface="Calibri" panose="020F0502020204030204" pitchFamily="34" charset="0"/>
                <a:cs typeface="Calibri" panose="020F0502020204030204" pitchFamily="34" charset="0"/>
              </a:rPr>
              <a:t>Annex 1: A simple approach to developing a reserves policy</a:t>
            </a:r>
          </a:p>
          <a:p>
            <a:r>
              <a:rPr lang="en-GB" b="1" dirty="0">
                <a:latin typeface="Calibri" panose="020F0502020204030204" pitchFamily="34" charset="0"/>
                <a:ea typeface="Times New Roman" panose="02020603050405020304" pitchFamily="18" charset="0"/>
              </a:rPr>
              <a:t>Reasons why you might need to hold back some funds as reserves</a:t>
            </a:r>
            <a:endParaRPr lang="en-GB" sz="2000" b="1" dirty="0">
              <a:latin typeface="Calibri" panose="020F0502020204030204" pitchFamily="34" charset="0"/>
              <a:cs typeface="Calibri" panose="020F0502020204030204" pitchFamily="34" charset="0"/>
            </a:endParaRPr>
          </a:p>
          <a:p>
            <a:pPr marL="542912" indent="-361942">
              <a:spcBef>
                <a:spcPts val="600"/>
              </a:spcBef>
              <a:buSzPct val="120000"/>
              <a:buFont typeface="Wingdings" panose="05000000000000000000" pitchFamily="2"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The risk of an unforeseen emergency, </a:t>
            </a:r>
            <a:r>
              <a:rPr lang="en-GB" i="1" dirty="0">
                <a:latin typeface="Calibri" panose="020F0502020204030204" pitchFamily="34" charset="0"/>
                <a:ea typeface="Times New Roman" panose="02020603050405020304" pitchFamily="18" charset="0"/>
                <a:cs typeface="Calibri" panose="020F0502020204030204" pitchFamily="34" charset="0"/>
              </a:rPr>
              <a:t>eg:</a:t>
            </a:r>
            <a:r>
              <a:rPr lang="en-GB" dirty="0">
                <a:latin typeface="Calibri" panose="020F0502020204030204" pitchFamily="34" charset="0"/>
                <a:ea typeface="Times New Roman" panose="02020603050405020304" pitchFamily="18" charset="0"/>
                <a:cs typeface="Calibri" panose="020F0502020204030204" pitchFamily="34" charset="0"/>
              </a:rPr>
              <a:t> an unexpected large bill</a:t>
            </a:r>
            <a:r>
              <a:rPr lang="en-GB" sz="1600" dirty="0">
                <a:latin typeface="Calibri" panose="020F0502020204030204" pitchFamily="34" charset="0"/>
                <a:ea typeface="Times New Roman" panose="02020603050405020304" pitchFamily="18" charset="0"/>
                <a:cs typeface="Calibri" panose="020F0502020204030204" pitchFamily="34" charset="0"/>
              </a:rPr>
              <a:t>   </a:t>
            </a:r>
            <a:r>
              <a:rPr lang="en-GB" sz="1600" i="1" dirty="0">
                <a:latin typeface="Calibri" panose="020F0502020204030204" pitchFamily="34" charset="0"/>
                <a:ea typeface="Times New Roman" panose="02020603050405020304" pitchFamily="18" charset="0"/>
                <a:cs typeface="Calibri" panose="020F0502020204030204" pitchFamily="34" charset="0"/>
              </a:rPr>
              <a:t>{</a:t>
            </a:r>
            <a:r>
              <a:rPr lang="en-GB" sz="1600" i="1" dirty="0">
                <a:solidFill>
                  <a:srgbClr val="CC00FF"/>
                </a:solidFill>
                <a:latin typeface="GrilledCheese BTN" panose="020B0604060402040206" pitchFamily="34" charset="0"/>
                <a:ea typeface="Calibri" panose="020F0502020204030204" pitchFamily="34" charset="0"/>
                <a:cs typeface="Times New Roman" panose="02020603050405020304" pitchFamily="18" charset="0"/>
              </a:rPr>
              <a:t>C</a:t>
            </a:r>
            <a:r>
              <a:rPr lang="en-GB" sz="1600" i="1" dirty="0">
                <a:latin typeface="Calibri" panose="020F0502020204030204" pitchFamily="34" charset="0"/>
                <a:ea typeface="Calibri" panose="020F0502020204030204" pitchFamily="34" charset="0"/>
                <a:cs typeface="Times New Roman" panose="02020603050405020304" pitchFamily="18" charset="0"/>
              </a:rPr>
              <a:t>ontingency</a:t>
            </a:r>
            <a:r>
              <a:rPr lang="en-GB" sz="1600" i="1" dirty="0">
                <a:latin typeface="Calibri" panose="020F050202020403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542912" indent="-361942">
              <a:spcBef>
                <a:spcPts val="600"/>
              </a:spcBef>
              <a:buSzPct val="120000"/>
              <a:buFont typeface="Wingdings" panose="05000000000000000000" pitchFamily="2"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Covering unforeseen operational costs, </a:t>
            </a:r>
            <a:r>
              <a:rPr lang="en-GB" i="1" dirty="0">
                <a:latin typeface="Calibri" panose="020F0502020204030204" pitchFamily="34" charset="0"/>
                <a:ea typeface="Times New Roman" panose="02020603050405020304" pitchFamily="18" charset="0"/>
                <a:cs typeface="Calibri" panose="020F0502020204030204" pitchFamily="34" charset="0"/>
              </a:rPr>
              <a:t>eg:</a:t>
            </a:r>
            <a:r>
              <a:rPr lang="en-GB" dirty="0">
                <a:latin typeface="Calibri" panose="020F0502020204030204" pitchFamily="34" charset="0"/>
                <a:ea typeface="Times New Roman" panose="02020603050405020304" pitchFamily="18" charset="0"/>
                <a:cs typeface="Calibri" panose="020F0502020204030204" pitchFamily="34" charset="0"/>
              </a:rPr>
              <a:t> employing temporary staff to cover a long-term sick absence</a:t>
            </a:r>
            <a:r>
              <a:rPr lang="en-GB" sz="1600" dirty="0">
                <a:latin typeface="Calibri" panose="020F0502020204030204" pitchFamily="34" charset="0"/>
                <a:ea typeface="Times New Roman" panose="02020603050405020304" pitchFamily="18" charset="0"/>
                <a:cs typeface="Calibri" panose="020F0502020204030204" pitchFamily="34" charset="0"/>
              </a:rPr>
              <a:t>  </a:t>
            </a:r>
            <a:r>
              <a:rPr lang="en-GB" sz="1600" i="1" dirty="0">
                <a:latin typeface="Calibri" panose="020F0502020204030204" pitchFamily="34" charset="0"/>
                <a:ea typeface="Times New Roman" panose="02020603050405020304" pitchFamily="18" charset="0"/>
                <a:cs typeface="Calibri" panose="020F0502020204030204" pitchFamily="34" charset="0"/>
              </a:rPr>
              <a:t>{</a:t>
            </a:r>
            <a:r>
              <a:rPr lang="en-GB" sz="1600" i="1" dirty="0">
                <a:solidFill>
                  <a:srgbClr val="CC00FF"/>
                </a:solidFill>
                <a:latin typeface="GrilledCheese BTN" panose="020B0604060402040206" pitchFamily="34" charset="0"/>
                <a:ea typeface="Calibri" panose="020F0502020204030204" pitchFamily="34" charset="0"/>
                <a:cs typeface="Times New Roman" panose="02020603050405020304" pitchFamily="18" charset="0"/>
              </a:rPr>
              <a:t>C</a:t>
            </a:r>
            <a:r>
              <a:rPr lang="en-GB" sz="1600" i="1" dirty="0">
                <a:latin typeface="Calibri" panose="020F0502020204030204" pitchFamily="34" charset="0"/>
                <a:ea typeface="Calibri" panose="020F0502020204030204" pitchFamily="34" charset="0"/>
                <a:cs typeface="Times New Roman" panose="02020603050405020304" pitchFamily="18" charset="0"/>
              </a:rPr>
              <a:t>ontingency</a:t>
            </a:r>
            <a:r>
              <a:rPr lang="en-GB" sz="1600" i="1" dirty="0">
                <a:latin typeface="Calibri" panose="020F050202020403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542912" indent="-361942">
              <a:spcBef>
                <a:spcPts val="600"/>
              </a:spcBef>
              <a:buSzPct val="120000"/>
              <a:buFont typeface="Wingdings" panose="05000000000000000000" pitchFamily="2"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A source of income, </a:t>
            </a:r>
            <a:r>
              <a:rPr lang="en-GB" i="1" dirty="0">
                <a:latin typeface="Calibri" panose="020F0502020204030204" pitchFamily="34" charset="0"/>
                <a:ea typeface="Times New Roman" panose="02020603050405020304" pitchFamily="18" charset="0"/>
                <a:cs typeface="Calibri" panose="020F0502020204030204" pitchFamily="34" charset="0"/>
              </a:rPr>
              <a:t>eg:</a:t>
            </a:r>
            <a:r>
              <a:rPr lang="en-GB" dirty="0">
                <a:latin typeface="Calibri" panose="020F0502020204030204" pitchFamily="34" charset="0"/>
                <a:ea typeface="Times New Roman" panose="02020603050405020304" pitchFamily="18" charset="0"/>
                <a:cs typeface="Calibri" panose="020F0502020204030204" pitchFamily="34" charset="0"/>
              </a:rPr>
              <a:t> a grant, not being renewed</a:t>
            </a:r>
            <a:r>
              <a:rPr lang="en-GB" sz="1600" dirty="0">
                <a:latin typeface="Calibri" panose="020F0502020204030204" pitchFamily="34" charset="0"/>
                <a:ea typeface="Times New Roman" panose="02020603050405020304" pitchFamily="18" charset="0"/>
                <a:cs typeface="Calibri" panose="020F0502020204030204" pitchFamily="34" charset="0"/>
              </a:rPr>
              <a:t>  </a:t>
            </a:r>
            <a:r>
              <a:rPr lang="en-GB" sz="1600" i="1" dirty="0">
                <a:latin typeface="Calibri" panose="020F0502020204030204" pitchFamily="34" charset="0"/>
                <a:ea typeface="Times New Roman" panose="02020603050405020304" pitchFamily="18" charset="0"/>
                <a:cs typeface="Calibri" panose="020F0502020204030204" pitchFamily="34" charset="0"/>
              </a:rPr>
              <a:t>{</a:t>
            </a:r>
            <a:r>
              <a:rPr lang="en-GB" sz="1600" i="1" dirty="0">
                <a:solidFill>
                  <a:srgbClr val="CC00FF"/>
                </a:solidFill>
                <a:latin typeface="GrilledCheese BTN" panose="020B0604060402040206" pitchFamily="34" charset="0"/>
                <a:ea typeface="Calibri" panose="020F0502020204030204" pitchFamily="34" charset="0"/>
                <a:cs typeface="Times New Roman" panose="02020603050405020304" pitchFamily="18" charset="0"/>
              </a:rPr>
              <a:t>C</a:t>
            </a:r>
            <a:r>
              <a:rPr lang="en-GB" sz="1600" i="1" dirty="0">
                <a:latin typeface="Calibri" panose="020F0502020204030204" pitchFamily="34" charset="0"/>
                <a:ea typeface="Calibri" panose="020F0502020204030204" pitchFamily="34" charset="0"/>
                <a:cs typeface="Times New Roman" panose="02020603050405020304" pitchFamily="18" charset="0"/>
              </a:rPr>
              <a:t>ontingency, </a:t>
            </a:r>
            <a:r>
              <a:rPr lang="en-GB" sz="1600" i="1" dirty="0">
                <a:solidFill>
                  <a:srgbClr val="CC00FF"/>
                </a:solidFill>
                <a:latin typeface="GrilledCheese BTN" panose="020B0604060402040206" pitchFamily="34" charset="0"/>
                <a:ea typeface="Calibri" panose="020F0502020204030204" pitchFamily="34" charset="0"/>
                <a:cs typeface="Times New Roman" panose="02020603050405020304" pitchFamily="18" charset="0"/>
              </a:rPr>
              <a:t>C</a:t>
            </a:r>
            <a:r>
              <a:rPr lang="en-GB" sz="1600" i="1" dirty="0">
                <a:latin typeface="Calibri" panose="020F0502020204030204" pitchFamily="34" charset="0"/>
                <a:ea typeface="Calibri" panose="020F0502020204030204" pitchFamily="34" charset="0"/>
                <a:cs typeface="Times New Roman" panose="02020603050405020304" pitchFamily="18" charset="0"/>
              </a:rPr>
              <a:t>losure, </a:t>
            </a:r>
            <a:r>
              <a:rPr lang="en-GB" sz="1600" i="1" dirty="0">
                <a:solidFill>
                  <a:srgbClr val="CC00FF"/>
                </a:solidFill>
                <a:latin typeface="GrilledCheese BTN" panose="020B0604060402040206" pitchFamily="34" charset="0"/>
                <a:ea typeface="Calibri" panose="020F0502020204030204" pitchFamily="34" charset="0"/>
                <a:cs typeface="Times New Roman" panose="02020603050405020304" pitchFamily="18" charset="0"/>
              </a:rPr>
              <a:t>C</a:t>
            </a:r>
            <a:r>
              <a:rPr lang="en-GB" sz="1600" i="1" dirty="0">
                <a:latin typeface="Calibri" panose="020F0502020204030204" pitchFamily="34" charset="0"/>
                <a:ea typeface="Calibri" panose="020F0502020204030204" pitchFamily="34" charset="0"/>
                <a:cs typeface="Times New Roman" panose="02020603050405020304" pitchFamily="18" charset="0"/>
              </a:rPr>
              <a:t>ash-Flow</a:t>
            </a:r>
            <a:r>
              <a:rPr lang="en-GB" sz="1600" i="1" dirty="0">
                <a:latin typeface="Calibri" panose="020F050202020403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542912" indent="-361942">
              <a:spcBef>
                <a:spcPts val="600"/>
              </a:spcBef>
              <a:buSzPct val="120000"/>
              <a:buFont typeface="Wingdings" panose="05000000000000000000" pitchFamily="2"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Planned commitments, that cannot be met by future annual income alone </a:t>
            </a:r>
            <a:r>
              <a:rPr lang="en-GB" sz="1600" i="1" dirty="0">
                <a:latin typeface="Calibri" panose="020F0502020204030204" pitchFamily="34" charset="0"/>
                <a:ea typeface="Times New Roman" panose="02020603050405020304" pitchFamily="18" charset="0"/>
                <a:cs typeface="Calibri" panose="020F0502020204030204" pitchFamily="34" charset="0"/>
              </a:rPr>
              <a:t>{</a:t>
            </a:r>
            <a:r>
              <a:rPr lang="en-GB" sz="1600" i="1" dirty="0">
                <a:solidFill>
                  <a:srgbClr val="CC00FF"/>
                </a:solidFill>
                <a:latin typeface="GrilledCheese BTN" panose="020B0604060402040206" pitchFamily="34" charset="0"/>
                <a:ea typeface="Calibri" panose="020F0502020204030204" pitchFamily="34" charset="0"/>
                <a:cs typeface="Times New Roman" panose="02020603050405020304" pitchFamily="18" charset="0"/>
              </a:rPr>
              <a:t>C</a:t>
            </a:r>
            <a:r>
              <a:rPr lang="en-GB" sz="1600" i="1" dirty="0">
                <a:latin typeface="Calibri" panose="020F0502020204030204" pitchFamily="34" charset="0"/>
                <a:ea typeface="Calibri" panose="020F0502020204030204" pitchFamily="34" charset="0"/>
                <a:cs typeface="Times New Roman" panose="02020603050405020304" pitchFamily="18" charset="0"/>
              </a:rPr>
              <a:t>ommitment</a:t>
            </a:r>
            <a:r>
              <a:rPr lang="en-GB" sz="1600" i="1" dirty="0">
                <a:latin typeface="Calibri" panose="020F050202020403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542912" indent="-361942">
              <a:spcBef>
                <a:spcPts val="600"/>
              </a:spcBef>
              <a:buSzPct val="120000"/>
              <a:buFont typeface="Wingdings" panose="05000000000000000000" pitchFamily="2"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The need to fund short-term deficits in a cash budget</a:t>
            </a:r>
            <a:r>
              <a:rPr lang="en-GB" sz="1600" dirty="0">
                <a:latin typeface="Calibri" panose="020F0502020204030204" pitchFamily="34" charset="0"/>
                <a:ea typeface="Times New Roman" panose="02020603050405020304" pitchFamily="18" charset="0"/>
                <a:cs typeface="Calibri" panose="020F0502020204030204" pitchFamily="34" charset="0"/>
              </a:rPr>
              <a:t> </a:t>
            </a:r>
            <a:r>
              <a:rPr lang="en-GB" sz="1600" i="1" dirty="0">
                <a:latin typeface="Calibri" panose="020F0502020204030204" pitchFamily="34" charset="0"/>
                <a:ea typeface="Times New Roman" panose="02020603050405020304" pitchFamily="18" charset="0"/>
                <a:cs typeface="Calibri" panose="020F0502020204030204" pitchFamily="34" charset="0"/>
              </a:rPr>
              <a:t>{</a:t>
            </a:r>
            <a:r>
              <a:rPr lang="en-GB" sz="1600" i="1" dirty="0">
                <a:solidFill>
                  <a:srgbClr val="CC00FF"/>
                </a:solidFill>
                <a:latin typeface="GrilledCheese BTN" panose="020B0604060402040206" pitchFamily="34" charset="0"/>
                <a:ea typeface="Calibri" panose="020F0502020204030204" pitchFamily="34" charset="0"/>
                <a:cs typeface="Times New Roman" panose="02020603050405020304" pitchFamily="18" charset="0"/>
              </a:rPr>
              <a:t>C</a:t>
            </a:r>
            <a:r>
              <a:rPr lang="en-GB" sz="1600" i="1" dirty="0">
                <a:latin typeface="Calibri" panose="020F0502020204030204" pitchFamily="34" charset="0"/>
                <a:ea typeface="Calibri" panose="020F0502020204030204" pitchFamily="34" charset="0"/>
                <a:cs typeface="Times New Roman" panose="02020603050405020304" pitchFamily="18" charset="0"/>
              </a:rPr>
              <a:t>ash-Flow</a:t>
            </a:r>
            <a:r>
              <a:rPr lang="en-GB" sz="1600" i="1" dirty="0">
                <a:latin typeface="Calibri" panose="020F050202020403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a:t>
            </a:r>
            <a:endParaRPr lang="en-GB" dirty="0"/>
          </a:p>
        </p:txBody>
      </p:sp>
      <p:sp>
        <p:nvSpPr>
          <p:cNvPr id="10" name="Slide Number Placeholder 2">
            <a:extLst>
              <a:ext uri="{FF2B5EF4-FFF2-40B4-BE49-F238E27FC236}">
                <a16:creationId xmlns:a16="http://schemas.microsoft.com/office/drawing/2014/main" id="{66F0B9A5-4870-BBB2-6719-A5DCD8BB1211}"/>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40</a:t>
            </a:fld>
            <a:endParaRPr lang="en-GB" sz="2000" dirty="0">
              <a:solidFill>
                <a:schemeClr val="tx1"/>
              </a:solidFill>
            </a:endParaRPr>
          </a:p>
        </p:txBody>
      </p:sp>
    </p:spTree>
    <p:extLst>
      <p:ext uri="{BB962C8B-B14F-4D97-AF65-F5344CB8AC3E}">
        <p14:creationId xmlns:p14="http://schemas.microsoft.com/office/powerpoint/2010/main" val="4177359461"/>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676E6F6-8DDE-461B-859C-2B095D6386CC}"/>
              </a:ext>
            </a:extLst>
          </p:cNvPr>
          <p:cNvSpPr>
            <a:spLocks noGrp="1"/>
          </p:cNvSpPr>
          <p:nvPr>
            <p:ph type="subTitle" idx="1"/>
          </p:nvPr>
        </p:nvSpPr>
        <p:spPr>
          <a:xfrm>
            <a:off x="0" y="4498024"/>
            <a:ext cx="9144000" cy="907101"/>
          </a:xfrm>
        </p:spPr>
        <p:txBody>
          <a:bodyPr>
            <a:normAutofit lnSpcReduction="10000"/>
          </a:bodyPr>
          <a:lstStyle/>
          <a:p>
            <a:r>
              <a:rPr lang="en-GB" sz="4000" dirty="0"/>
              <a:t>Brian Seaton</a:t>
            </a:r>
            <a:br>
              <a:rPr lang="en-GB" sz="4000" dirty="0"/>
            </a:br>
            <a:r>
              <a:rPr lang="en-GB" dirty="0"/>
              <a:t>Lead Trustee</a:t>
            </a:r>
          </a:p>
        </p:txBody>
      </p:sp>
      <p:pic>
        <p:nvPicPr>
          <p:cNvPr id="5" name="Picture 4">
            <a:extLst>
              <a:ext uri="{FF2B5EF4-FFF2-40B4-BE49-F238E27FC236}">
                <a16:creationId xmlns:a16="http://schemas.microsoft.com/office/drawing/2014/main" id="{52ECD06E-027F-27DB-2F4D-A1E037E7DE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215" y="5643519"/>
            <a:ext cx="6151575" cy="678973"/>
          </a:xfrm>
          <a:prstGeom prst="rect">
            <a:avLst/>
          </a:prstGeom>
        </p:spPr>
      </p:pic>
      <p:sp>
        <p:nvSpPr>
          <p:cNvPr id="2" name="TextBox 1">
            <a:extLst>
              <a:ext uri="{FF2B5EF4-FFF2-40B4-BE49-F238E27FC236}">
                <a16:creationId xmlns:a16="http://schemas.microsoft.com/office/drawing/2014/main" id="{C3E57EA2-2DF9-4011-8E97-0C66E774BC23}"/>
              </a:ext>
            </a:extLst>
          </p:cNvPr>
          <p:cNvSpPr txBox="1"/>
          <p:nvPr/>
        </p:nvSpPr>
        <p:spPr>
          <a:xfrm>
            <a:off x="0" y="535517"/>
            <a:ext cx="9144000" cy="1200329"/>
          </a:xfrm>
          <a:prstGeom prst="rect">
            <a:avLst/>
          </a:prstGeom>
          <a:noFill/>
        </p:spPr>
        <p:txBody>
          <a:bodyPr wrap="square" rtlCol="0">
            <a:spAutoFit/>
          </a:bodyPr>
          <a:lstStyle/>
          <a:p>
            <a:pPr algn="ctr"/>
            <a:r>
              <a:rPr lang="en-GB" sz="7200" b="1" spc="300" dirty="0">
                <a:ln w="19050">
                  <a:solidFill>
                    <a:schemeClr val="accent6">
                      <a:lumMod val="75000"/>
                    </a:schemeClr>
                  </a:solidFill>
                </a:ln>
                <a:solidFill>
                  <a:srgbClr val="92D050"/>
                </a:solidFill>
                <a:latin typeface="Artane Elongated BT" panose="02080406040308020203" pitchFamily="18" charset="0"/>
              </a:rPr>
              <a:t>Thank you for your attention</a:t>
            </a:r>
          </a:p>
        </p:txBody>
      </p:sp>
      <p:sp>
        <p:nvSpPr>
          <p:cNvPr id="4" name="TextBox 3">
            <a:extLst>
              <a:ext uri="{FF2B5EF4-FFF2-40B4-BE49-F238E27FC236}">
                <a16:creationId xmlns:a16="http://schemas.microsoft.com/office/drawing/2014/main" id="{5A6E9C0E-8D2C-8D65-1DA3-B075548C12DF}"/>
              </a:ext>
            </a:extLst>
          </p:cNvPr>
          <p:cNvSpPr txBox="1"/>
          <p:nvPr/>
        </p:nvSpPr>
        <p:spPr>
          <a:xfrm>
            <a:off x="0" y="2081483"/>
            <a:ext cx="9144000" cy="1754326"/>
          </a:xfrm>
          <a:prstGeom prst="rect">
            <a:avLst/>
          </a:prstGeom>
          <a:noFill/>
        </p:spPr>
        <p:txBody>
          <a:bodyPr wrap="square" rtlCol="0">
            <a:spAutoFit/>
          </a:bodyPr>
          <a:lstStyle/>
          <a:p>
            <a:pPr algn="ctr"/>
            <a:r>
              <a:rPr lang="en-GB" sz="5400" b="1" spc="300" dirty="0">
                <a:ln w="19050">
                  <a:solidFill>
                    <a:schemeClr val="accent6">
                      <a:lumMod val="75000"/>
                    </a:schemeClr>
                  </a:solidFill>
                </a:ln>
                <a:solidFill>
                  <a:srgbClr val="92D050"/>
                </a:solidFill>
                <a:latin typeface="Artane Elongated BT" panose="02080406040308020203" pitchFamily="18" charset="0"/>
              </a:rPr>
              <a:t>Comments ?  Questions ?</a:t>
            </a:r>
            <a:br>
              <a:rPr lang="en-GB" sz="5400" b="1" spc="300" dirty="0">
                <a:ln w="19050">
                  <a:solidFill>
                    <a:schemeClr val="accent6">
                      <a:lumMod val="75000"/>
                    </a:schemeClr>
                  </a:solidFill>
                </a:ln>
                <a:solidFill>
                  <a:srgbClr val="92D050"/>
                </a:solidFill>
                <a:latin typeface="Artane Elongated BT" panose="02080406040308020203" pitchFamily="18" charset="0"/>
              </a:rPr>
            </a:br>
            <a:r>
              <a:rPr lang="en-GB" sz="5400" b="1" spc="300" dirty="0">
                <a:ln w="19050">
                  <a:solidFill>
                    <a:schemeClr val="accent6">
                      <a:lumMod val="75000"/>
                    </a:schemeClr>
                  </a:solidFill>
                </a:ln>
                <a:solidFill>
                  <a:srgbClr val="92D050"/>
                </a:solidFill>
                <a:latin typeface="Artane Elongated BT" panose="02080406040308020203" pitchFamily="18" charset="0"/>
              </a:rPr>
              <a:t>Brickbats ?</a:t>
            </a:r>
          </a:p>
        </p:txBody>
      </p:sp>
      <p:sp>
        <p:nvSpPr>
          <p:cNvPr id="7" name="TextBox 6">
            <a:extLst>
              <a:ext uri="{FF2B5EF4-FFF2-40B4-BE49-F238E27FC236}">
                <a16:creationId xmlns:a16="http://schemas.microsoft.com/office/drawing/2014/main" id="{F489DEB9-1C98-7DDB-00F1-48F44B0D0D5E}"/>
              </a:ext>
            </a:extLst>
          </p:cNvPr>
          <p:cNvSpPr txBox="1"/>
          <p:nvPr/>
        </p:nvSpPr>
        <p:spPr>
          <a:xfrm>
            <a:off x="1" y="6334125"/>
            <a:ext cx="9144000" cy="369332"/>
          </a:xfrm>
          <a:prstGeom prst="rect">
            <a:avLst/>
          </a:prstGeom>
          <a:noFill/>
        </p:spPr>
        <p:txBody>
          <a:bodyPr wrap="square" rtlCol="0">
            <a:spAutoFit/>
          </a:bodyPr>
          <a:lstStyle/>
          <a:p>
            <a:pPr algn="ctr"/>
            <a:r>
              <a:rPr lang="en-GB" i="1" dirty="0">
                <a:hlinkClick r:id="rId4"/>
              </a:rPr>
              <a:t>www.smallcharitysupport.uk</a:t>
            </a:r>
            <a:r>
              <a:rPr lang="en-GB" i="1" dirty="0"/>
              <a:t> </a:t>
            </a:r>
          </a:p>
        </p:txBody>
      </p:sp>
      <p:sp>
        <p:nvSpPr>
          <p:cNvPr id="6" name="TextBox 5">
            <a:extLst>
              <a:ext uri="{FF2B5EF4-FFF2-40B4-BE49-F238E27FC236}">
                <a16:creationId xmlns:a16="http://schemas.microsoft.com/office/drawing/2014/main" id="{23814785-9C81-98CB-8C32-DD5215F7F4AC}"/>
              </a:ext>
            </a:extLst>
          </p:cNvPr>
          <p:cNvSpPr txBox="1"/>
          <p:nvPr/>
        </p:nvSpPr>
        <p:spPr>
          <a:xfrm>
            <a:off x="8063775" y="6168602"/>
            <a:ext cx="904672" cy="307777"/>
          </a:xfrm>
          <a:prstGeom prst="rect">
            <a:avLst/>
          </a:prstGeom>
          <a:noFill/>
        </p:spPr>
        <p:txBody>
          <a:bodyPr wrap="square" rtlCol="0">
            <a:spAutoFit/>
          </a:bodyPr>
          <a:lstStyle/>
          <a:p>
            <a:pPr algn="ctr"/>
            <a:r>
              <a:rPr lang="en-GB" sz="1400" dirty="0"/>
              <a:t>© 2024</a:t>
            </a:r>
          </a:p>
        </p:txBody>
      </p:sp>
      <p:pic>
        <p:nvPicPr>
          <p:cNvPr id="9" name="Picture 8" descr="A sign with a person and dollar symbol&#10;&#10;Description automatically generated">
            <a:extLst>
              <a:ext uri="{FF2B5EF4-FFF2-40B4-BE49-F238E27FC236}">
                <a16:creationId xmlns:a16="http://schemas.microsoft.com/office/drawing/2014/main" id="{B34070AF-E92E-8528-9D73-97456BCB48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5770" y="6414535"/>
            <a:ext cx="1080683" cy="376752"/>
          </a:xfrm>
          <a:prstGeom prst="rect">
            <a:avLst/>
          </a:prstGeom>
        </p:spPr>
      </p:pic>
    </p:spTree>
    <p:extLst>
      <p:ext uri="{BB962C8B-B14F-4D97-AF65-F5344CB8AC3E}">
        <p14:creationId xmlns:p14="http://schemas.microsoft.com/office/powerpoint/2010/main" val="340136056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AE545E9-1D1E-BDF5-B184-3AF073CE08AA}"/>
              </a:ext>
            </a:extLst>
          </p:cNvPr>
          <p:cNvSpPr txBox="1"/>
          <p:nvPr/>
        </p:nvSpPr>
        <p:spPr>
          <a:xfrm>
            <a:off x="0" y="240963"/>
            <a:ext cx="9144000" cy="923330"/>
          </a:xfrm>
          <a:prstGeom prst="rect">
            <a:avLst/>
          </a:prstGeom>
          <a:noFill/>
        </p:spPr>
        <p:txBody>
          <a:bodyPr wrap="square" rtlCol="0">
            <a:spAutoFit/>
          </a:bodyPr>
          <a:lstStyle/>
          <a:p>
            <a:pPr algn="ctr"/>
            <a:r>
              <a:rPr lang="en-GB" sz="5400" b="1" spc="300" dirty="0">
                <a:ln w="19050">
                  <a:solidFill>
                    <a:schemeClr val="accent6">
                      <a:lumMod val="75000"/>
                    </a:schemeClr>
                  </a:solidFill>
                </a:ln>
                <a:solidFill>
                  <a:srgbClr val="92D050"/>
                </a:solidFill>
                <a:latin typeface="Artane Elongated BT" panose="02080406040308020203" pitchFamily="18" charset="0"/>
              </a:rPr>
              <a:t>Definitions of Charity “Reserve(s)”</a:t>
            </a:r>
          </a:p>
        </p:txBody>
      </p:sp>
      <p:sp>
        <p:nvSpPr>
          <p:cNvPr id="11" name="TextBox 10">
            <a:extLst>
              <a:ext uri="{FF2B5EF4-FFF2-40B4-BE49-F238E27FC236}">
                <a16:creationId xmlns:a16="http://schemas.microsoft.com/office/drawing/2014/main" id="{E6D31BB7-390D-2EC2-860A-68CA7BB52F36}"/>
              </a:ext>
            </a:extLst>
          </p:cNvPr>
          <p:cNvSpPr txBox="1"/>
          <p:nvPr/>
        </p:nvSpPr>
        <p:spPr>
          <a:xfrm>
            <a:off x="7" y="2525512"/>
            <a:ext cx="9143999" cy="369332"/>
          </a:xfrm>
          <a:prstGeom prst="rect">
            <a:avLst/>
          </a:prstGeom>
          <a:noFill/>
        </p:spPr>
        <p:txBody>
          <a:bodyPr wrap="square" rtlCol="0">
            <a:spAutoFit/>
          </a:bodyPr>
          <a:lstStyle/>
          <a:p>
            <a:pPr algn="ctr"/>
            <a:r>
              <a:rPr lang="en-US" i="1" dirty="0"/>
              <a:t>Only makes one use of the word – and it is </a:t>
            </a:r>
            <a:r>
              <a:rPr lang="en-US" b="1" i="1" dirty="0"/>
              <a:t>NOT</a:t>
            </a:r>
            <a:r>
              <a:rPr lang="en-US" i="1" dirty="0"/>
              <a:t> defined in the glossary</a:t>
            </a:r>
            <a:endParaRPr lang="en-GB" i="1" dirty="0"/>
          </a:p>
        </p:txBody>
      </p:sp>
      <p:grpSp>
        <p:nvGrpSpPr>
          <p:cNvPr id="10" name="Group 9">
            <a:extLst>
              <a:ext uri="{FF2B5EF4-FFF2-40B4-BE49-F238E27FC236}">
                <a16:creationId xmlns:a16="http://schemas.microsoft.com/office/drawing/2014/main" id="{19DD0792-593C-65CB-23AD-F3F59B5FE159}"/>
              </a:ext>
            </a:extLst>
          </p:cNvPr>
          <p:cNvGrpSpPr/>
          <p:nvPr/>
        </p:nvGrpSpPr>
        <p:grpSpPr>
          <a:xfrm>
            <a:off x="0" y="1475575"/>
            <a:ext cx="9144000" cy="937611"/>
            <a:chOff x="-1" y="3556098"/>
            <a:chExt cx="9144000" cy="937609"/>
          </a:xfrm>
        </p:grpSpPr>
        <p:sp>
          <p:nvSpPr>
            <p:cNvPr id="9" name="TextBox 8">
              <a:extLst>
                <a:ext uri="{FF2B5EF4-FFF2-40B4-BE49-F238E27FC236}">
                  <a16:creationId xmlns:a16="http://schemas.microsoft.com/office/drawing/2014/main" id="{63F330F8-A4D1-06EB-E4E1-24AC674C96C4}"/>
                </a:ext>
              </a:extLst>
            </p:cNvPr>
            <p:cNvSpPr txBox="1"/>
            <p:nvPr/>
          </p:nvSpPr>
          <p:spPr>
            <a:xfrm>
              <a:off x="-1" y="3556098"/>
              <a:ext cx="9144000" cy="923329"/>
            </a:xfrm>
            <a:prstGeom prst="rect">
              <a:avLst/>
            </a:prstGeom>
            <a:noFill/>
          </p:spPr>
          <p:txBody>
            <a:bodyPr wrap="square" rtlCol="0">
              <a:spAutoFit/>
            </a:bodyPr>
            <a:lstStyle/>
            <a:p>
              <a:pPr algn="ctr"/>
              <a:r>
                <a:rPr lang="en-GB" sz="5400" b="1" spc="300" dirty="0">
                  <a:ln w="19050">
                    <a:solidFill>
                      <a:schemeClr val="accent6">
                        <a:lumMod val="75000"/>
                      </a:schemeClr>
                    </a:solidFill>
                  </a:ln>
                  <a:solidFill>
                    <a:srgbClr val="92D050"/>
                  </a:solidFill>
                  <a:latin typeface="Artane Elongated BT" panose="02080406040308020203" pitchFamily="18" charset="0"/>
                </a:rPr>
                <a:t>Charities Act 2011</a:t>
              </a:r>
            </a:p>
          </p:txBody>
        </p:sp>
        <p:sp>
          <p:nvSpPr>
            <p:cNvPr id="6" name="TextBox 5">
              <a:extLst>
                <a:ext uri="{FF2B5EF4-FFF2-40B4-BE49-F238E27FC236}">
                  <a16:creationId xmlns:a16="http://schemas.microsoft.com/office/drawing/2014/main" id="{BF987822-83BF-FB5A-F55A-6669BA812B5A}"/>
                </a:ext>
              </a:extLst>
            </p:cNvPr>
            <p:cNvSpPr txBox="1"/>
            <p:nvPr/>
          </p:nvSpPr>
          <p:spPr>
            <a:xfrm>
              <a:off x="2" y="4247486"/>
              <a:ext cx="9143997" cy="246221"/>
            </a:xfrm>
            <a:prstGeom prst="rect">
              <a:avLst/>
            </a:prstGeom>
            <a:noFill/>
          </p:spPr>
          <p:txBody>
            <a:bodyPr wrap="square" rtlCol="0">
              <a:spAutoFit/>
            </a:bodyPr>
            <a:lstStyle/>
            <a:p>
              <a:pPr algn="ctr"/>
              <a:r>
                <a:rPr lang="en-GB" sz="1000" i="1" dirty="0"/>
                <a:t>https://www.legislation.gov.uk/ukpga/2011/25/pdfs/ukpga_20110025_en.pdf</a:t>
              </a:r>
            </a:p>
          </p:txBody>
        </p:sp>
      </p:grpSp>
      <p:sp>
        <p:nvSpPr>
          <p:cNvPr id="15" name="TextBox 14">
            <a:extLst>
              <a:ext uri="{FF2B5EF4-FFF2-40B4-BE49-F238E27FC236}">
                <a16:creationId xmlns:a16="http://schemas.microsoft.com/office/drawing/2014/main" id="{48F61AA8-E659-8685-46FF-A9AFC7F6BC22}"/>
              </a:ext>
            </a:extLst>
          </p:cNvPr>
          <p:cNvSpPr txBox="1"/>
          <p:nvPr/>
        </p:nvSpPr>
        <p:spPr>
          <a:xfrm>
            <a:off x="1113819" y="3192120"/>
            <a:ext cx="6916367" cy="2939266"/>
          </a:xfrm>
          <a:prstGeom prst="rect">
            <a:avLst/>
          </a:prstGeom>
          <a:noFill/>
        </p:spPr>
        <p:txBody>
          <a:bodyPr wrap="square" rtlCol="0">
            <a:spAutoFit/>
          </a:bodyPr>
          <a:lstStyle/>
          <a:p>
            <a:pPr marL="360354" indent="-360354">
              <a:spcBef>
                <a:spcPts val="600"/>
              </a:spcBef>
            </a:pPr>
            <a:r>
              <a:rPr lang="en-US" b="1" dirty="0">
                <a:latin typeface="BookAntiquaParliamentary,Bold"/>
              </a:rPr>
              <a:t>98	Provisions which may be included in common investment schemes</a:t>
            </a:r>
          </a:p>
          <a:p>
            <a:pPr marL="360354" indent="-360354">
              <a:spcBef>
                <a:spcPts val="600"/>
              </a:spcBef>
            </a:pPr>
            <a:r>
              <a:rPr lang="en-US" dirty="0">
                <a:latin typeface="BookAntiquaParliamentary"/>
              </a:rPr>
              <a:t>(3)	Where a scheme makes any such provision it must also provide for excluding from the amount of capital and income to be shared between charities participating otherwise than by way of deposit such amounts (not exceeding the amounts properly attributable to the making of deposits) as are from time to time reasonably required in respect of the liabilities of the fund—</a:t>
            </a:r>
          </a:p>
          <a:p>
            <a:pPr marL="719121" indent="-358766"/>
            <a:r>
              <a:rPr lang="en-US" dirty="0">
                <a:latin typeface="BookAntiquaParliamentary"/>
              </a:rPr>
              <a:t>(a)	for the repayment of deposits, and</a:t>
            </a:r>
          </a:p>
          <a:p>
            <a:pPr marL="719121" indent="-358766"/>
            <a:r>
              <a:rPr lang="en-US" dirty="0">
                <a:latin typeface="BookAntiquaParliamentary"/>
              </a:rPr>
              <a:t>(b)	for the interest on deposits,</a:t>
            </a:r>
          </a:p>
          <a:p>
            <a:pPr marL="360354"/>
            <a:r>
              <a:rPr lang="en-US" dirty="0">
                <a:latin typeface="BookAntiquaParliamentary"/>
              </a:rPr>
              <a:t>including amounts required by way of reserve.</a:t>
            </a:r>
            <a:endParaRPr lang="en-GB" dirty="0"/>
          </a:p>
        </p:txBody>
      </p:sp>
      <p:sp>
        <p:nvSpPr>
          <p:cNvPr id="4" name="Slide Number Placeholder 2">
            <a:extLst>
              <a:ext uri="{FF2B5EF4-FFF2-40B4-BE49-F238E27FC236}">
                <a16:creationId xmlns:a16="http://schemas.microsoft.com/office/drawing/2014/main" id="{56F3F726-EBAC-CD3F-628B-DE063A782016}"/>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5</a:t>
            </a:fld>
            <a:endParaRPr lang="en-GB" sz="2000" dirty="0">
              <a:solidFill>
                <a:schemeClr val="tx1"/>
              </a:solidFill>
            </a:endParaRPr>
          </a:p>
        </p:txBody>
      </p:sp>
      <p:sp>
        <p:nvSpPr>
          <p:cNvPr id="2" name="Rectangle: Rounded Corners 1">
            <a:extLst>
              <a:ext uri="{FF2B5EF4-FFF2-40B4-BE49-F238E27FC236}">
                <a16:creationId xmlns:a16="http://schemas.microsoft.com/office/drawing/2014/main" id="{17BFF3D2-ABDD-4709-3FFC-0E158EC1AE4D}"/>
              </a:ext>
            </a:extLst>
          </p:cNvPr>
          <p:cNvSpPr/>
          <p:nvPr/>
        </p:nvSpPr>
        <p:spPr>
          <a:xfrm>
            <a:off x="5077841" y="5757695"/>
            <a:ext cx="846304" cy="322095"/>
          </a:xfrm>
          <a:prstGeom prst="roundRect">
            <a:avLst>
              <a:gd name="adj" fmla="val 24553"/>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88101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250"/>
                            </p:stCondLst>
                            <p:childTnLst>
                              <p:par>
                                <p:cTn id="9" presetID="22" presetClass="entr" presetSubtype="8" fill="hold" grpId="0"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2500"/>
                            </p:stCondLst>
                            <p:childTnLst>
                              <p:par>
                                <p:cTn id="13" presetID="22" presetClass="entr" presetSubtype="1" fill="hold" grpId="0" nodeType="after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par>
                          <p:cTn id="16" fill="hold">
                            <p:stCondLst>
                              <p:cond delay="3750"/>
                            </p:stCondLst>
                            <p:childTnLst>
                              <p:par>
                                <p:cTn id="17" presetID="2" presetClass="entr" presetSubtype="6" fill="hold" grpId="0" nodeType="afterEffect">
                                  <p:stCondLst>
                                    <p:cond delay="25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1+#ppt_w/2"/>
                                          </p:val>
                                        </p:tav>
                                        <p:tav tm="100000">
                                          <p:val>
                                            <p:strVal val="#ppt_x"/>
                                          </p:val>
                                        </p:tav>
                                      </p:tavLst>
                                    </p:anim>
                                    <p:anim calcmode="lin" valueType="num">
                                      <p:cBhvr additive="base">
                                        <p:cTn id="20"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AE545E9-1D1E-BDF5-B184-3AF073CE08AA}"/>
              </a:ext>
            </a:extLst>
          </p:cNvPr>
          <p:cNvSpPr txBox="1"/>
          <p:nvPr/>
        </p:nvSpPr>
        <p:spPr>
          <a:xfrm>
            <a:off x="0" y="240963"/>
            <a:ext cx="9144000" cy="923330"/>
          </a:xfrm>
          <a:prstGeom prst="rect">
            <a:avLst/>
          </a:prstGeom>
          <a:noFill/>
        </p:spPr>
        <p:txBody>
          <a:bodyPr wrap="square" rtlCol="0">
            <a:spAutoFit/>
          </a:bodyPr>
          <a:lstStyle/>
          <a:p>
            <a:pPr algn="ctr"/>
            <a:r>
              <a:rPr lang="en-GB" sz="5400" b="1" spc="300" dirty="0">
                <a:ln w="19050">
                  <a:solidFill>
                    <a:schemeClr val="accent6">
                      <a:lumMod val="75000"/>
                    </a:schemeClr>
                  </a:solidFill>
                </a:ln>
                <a:solidFill>
                  <a:srgbClr val="92D050"/>
                </a:solidFill>
                <a:latin typeface="Artane Elongated BT" panose="02080406040308020203" pitchFamily="18" charset="0"/>
              </a:rPr>
              <a:t>Definitions of Charity “Reserve(s)”</a:t>
            </a:r>
          </a:p>
        </p:txBody>
      </p:sp>
      <p:sp>
        <p:nvSpPr>
          <p:cNvPr id="11" name="TextBox 10">
            <a:extLst>
              <a:ext uri="{FF2B5EF4-FFF2-40B4-BE49-F238E27FC236}">
                <a16:creationId xmlns:a16="http://schemas.microsoft.com/office/drawing/2014/main" id="{E6D31BB7-390D-2EC2-860A-68CA7BB52F36}"/>
              </a:ext>
            </a:extLst>
          </p:cNvPr>
          <p:cNvSpPr txBox="1"/>
          <p:nvPr/>
        </p:nvSpPr>
        <p:spPr>
          <a:xfrm>
            <a:off x="6" y="2749230"/>
            <a:ext cx="9143999" cy="3046988"/>
          </a:xfrm>
          <a:prstGeom prst="rect">
            <a:avLst/>
          </a:prstGeom>
          <a:noFill/>
        </p:spPr>
        <p:txBody>
          <a:bodyPr wrap="square" rtlCol="0">
            <a:spAutoFit/>
          </a:bodyPr>
          <a:lstStyle/>
          <a:p>
            <a:pPr algn="ctr"/>
            <a:r>
              <a:rPr lang="en-US" sz="2400" dirty="0"/>
              <a:t>Plenty of uses of the word – </a:t>
            </a:r>
            <a:r>
              <a:rPr lang="en-US" sz="2400" i="1" dirty="0"/>
              <a:t>eg:</a:t>
            </a:r>
          </a:p>
          <a:p>
            <a:pPr algn="ctr"/>
            <a:r>
              <a:rPr lang="en-US" sz="2400" dirty="0"/>
              <a:t>cash flow hedge reserve;     revaluation reserve;   </a:t>
            </a:r>
            <a:br>
              <a:rPr lang="en-US" sz="2400" dirty="0"/>
            </a:br>
            <a:r>
              <a:rPr lang="en-US" sz="2400" dirty="0"/>
              <a:t>fair value reserve;     capital redemption reserve</a:t>
            </a:r>
          </a:p>
          <a:p>
            <a:pPr algn="ctr"/>
            <a:r>
              <a:rPr lang="en-US" sz="2400" dirty="0"/>
              <a:t>and a ubiquitous “other reserves”</a:t>
            </a:r>
          </a:p>
          <a:p>
            <a:pPr algn="ctr"/>
            <a:endParaRPr lang="en-US" sz="2400" i="1" dirty="0"/>
          </a:p>
          <a:p>
            <a:pPr algn="ctr"/>
            <a:r>
              <a:rPr lang="en-US" sz="2400" i="1" dirty="0"/>
              <a:t>but “Reserves” are </a:t>
            </a:r>
            <a:r>
              <a:rPr lang="en-US" sz="2400" b="1" i="1" dirty="0"/>
              <a:t>NOT</a:t>
            </a:r>
            <a:r>
              <a:rPr lang="en-US" sz="2400" i="1" dirty="0"/>
              <a:t> defined in the glossary</a:t>
            </a:r>
          </a:p>
          <a:p>
            <a:pPr algn="ctr"/>
            <a:endParaRPr lang="en-US" sz="2400" i="1" dirty="0"/>
          </a:p>
          <a:p>
            <a:pPr algn="ctr"/>
            <a:r>
              <a:rPr lang="en-US" sz="2400" dirty="0"/>
              <a:t>The FRS-102 makes no explicit reference to </a:t>
            </a:r>
            <a:r>
              <a:rPr lang="en-US" sz="2400" i="1" dirty="0"/>
              <a:t>“charity reserves”</a:t>
            </a:r>
            <a:endParaRPr lang="en-GB" sz="2400" i="1" dirty="0"/>
          </a:p>
        </p:txBody>
      </p:sp>
      <p:grpSp>
        <p:nvGrpSpPr>
          <p:cNvPr id="10" name="Group 9">
            <a:extLst>
              <a:ext uri="{FF2B5EF4-FFF2-40B4-BE49-F238E27FC236}">
                <a16:creationId xmlns:a16="http://schemas.microsoft.com/office/drawing/2014/main" id="{19DD0792-593C-65CB-23AD-F3F59B5FE159}"/>
              </a:ext>
            </a:extLst>
          </p:cNvPr>
          <p:cNvGrpSpPr/>
          <p:nvPr/>
        </p:nvGrpSpPr>
        <p:grpSpPr>
          <a:xfrm>
            <a:off x="0" y="1412195"/>
            <a:ext cx="9144000" cy="937611"/>
            <a:chOff x="-1" y="3556098"/>
            <a:chExt cx="9144000" cy="937609"/>
          </a:xfrm>
        </p:grpSpPr>
        <p:sp>
          <p:nvSpPr>
            <p:cNvPr id="9" name="TextBox 8">
              <a:extLst>
                <a:ext uri="{FF2B5EF4-FFF2-40B4-BE49-F238E27FC236}">
                  <a16:creationId xmlns:a16="http://schemas.microsoft.com/office/drawing/2014/main" id="{63F330F8-A4D1-06EB-E4E1-24AC674C96C4}"/>
                </a:ext>
              </a:extLst>
            </p:cNvPr>
            <p:cNvSpPr txBox="1"/>
            <p:nvPr/>
          </p:nvSpPr>
          <p:spPr>
            <a:xfrm>
              <a:off x="-1" y="3556098"/>
              <a:ext cx="9144000" cy="923329"/>
            </a:xfrm>
            <a:prstGeom prst="rect">
              <a:avLst/>
            </a:prstGeom>
            <a:noFill/>
          </p:spPr>
          <p:txBody>
            <a:bodyPr wrap="square" rtlCol="0">
              <a:spAutoFit/>
            </a:bodyPr>
            <a:lstStyle/>
            <a:p>
              <a:pPr algn="ctr"/>
              <a:r>
                <a:rPr lang="en-GB" sz="5400" b="1" spc="300" dirty="0">
                  <a:ln w="19050">
                    <a:solidFill>
                      <a:schemeClr val="accent6">
                        <a:lumMod val="75000"/>
                      </a:schemeClr>
                    </a:solidFill>
                  </a:ln>
                  <a:solidFill>
                    <a:srgbClr val="92D050"/>
                  </a:solidFill>
                  <a:latin typeface="Artane Elongated BT" panose="02080406040308020203" pitchFamily="18" charset="0"/>
                </a:rPr>
                <a:t>FRS-102</a:t>
              </a:r>
            </a:p>
          </p:txBody>
        </p:sp>
        <p:sp>
          <p:nvSpPr>
            <p:cNvPr id="6" name="TextBox 5">
              <a:extLst>
                <a:ext uri="{FF2B5EF4-FFF2-40B4-BE49-F238E27FC236}">
                  <a16:creationId xmlns:a16="http://schemas.microsoft.com/office/drawing/2014/main" id="{BF987822-83BF-FB5A-F55A-6669BA812B5A}"/>
                </a:ext>
              </a:extLst>
            </p:cNvPr>
            <p:cNvSpPr txBox="1"/>
            <p:nvPr/>
          </p:nvSpPr>
          <p:spPr>
            <a:xfrm>
              <a:off x="2" y="4247486"/>
              <a:ext cx="9143997" cy="246221"/>
            </a:xfrm>
            <a:prstGeom prst="rect">
              <a:avLst/>
            </a:prstGeom>
            <a:noFill/>
          </p:spPr>
          <p:txBody>
            <a:bodyPr wrap="square" rtlCol="0">
              <a:spAutoFit/>
            </a:bodyPr>
            <a:lstStyle/>
            <a:p>
              <a:pPr algn="ctr"/>
              <a:r>
                <a:rPr lang="en-GB" sz="1000" i="1" dirty="0"/>
                <a:t>https://www.frc.org.uk/documents/7668/FRS_102_September_2024.pdf</a:t>
              </a:r>
            </a:p>
          </p:txBody>
        </p:sp>
      </p:grpSp>
      <p:sp>
        <p:nvSpPr>
          <p:cNvPr id="4" name="Slide Number Placeholder 2">
            <a:extLst>
              <a:ext uri="{FF2B5EF4-FFF2-40B4-BE49-F238E27FC236}">
                <a16:creationId xmlns:a16="http://schemas.microsoft.com/office/drawing/2014/main" id="{3433F774-85EC-472D-49A4-D6C6A8CB41EF}"/>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6</a:t>
            </a:fld>
            <a:endParaRPr lang="en-GB" sz="2000" dirty="0">
              <a:solidFill>
                <a:schemeClr val="tx1"/>
              </a:solidFill>
            </a:endParaRPr>
          </a:p>
        </p:txBody>
      </p:sp>
    </p:spTree>
    <p:extLst>
      <p:ext uri="{BB962C8B-B14F-4D97-AF65-F5344CB8AC3E}">
        <p14:creationId xmlns:p14="http://schemas.microsoft.com/office/powerpoint/2010/main" val="41318242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250"/>
                            </p:stCondLst>
                            <p:childTnLst>
                              <p:par>
                                <p:cTn id="9" presetID="22" presetClass="entr" presetSubtype="1" fill="hold" grpId="0"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AE545E9-1D1E-BDF5-B184-3AF073CE08AA}"/>
              </a:ext>
            </a:extLst>
          </p:cNvPr>
          <p:cNvSpPr txBox="1"/>
          <p:nvPr/>
        </p:nvSpPr>
        <p:spPr>
          <a:xfrm>
            <a:off x="0" y="240963"/>
            <a:ext cx="9144000" cy="923330"/>
          </a:xfrm>
          <a:prstGeom prst="rect">
            <a:avLst/>
          </a:prstGeom>
          <a:noFill/>
        </p:spPr>
        <p:txBody>
          <a:bodyPr wrap="square" rtlCol="0">
            <a:spAutoFit/>
          </a:bodyPr>
          <a:lstStyle/>
          <a:p>
            <a:pPr algn="ctr"/>
            <a:r>
              <a:rPr lang="en-GB" sz="5400" b="1" spc="300" dirty="0">
                <a:ln w="19050">
                  <a:solidFill>
                    <a:schemeClr val="accent6">
                      <a:lumMod val="75000"/>
                    </a:schemeClr>
                  </a:solidFill>
                </a:ln>
                <a:solidFill>
                  <a:srgbClr val="92D050"/>
                </a:solidFill>
                <a:latin typeface="Artane Elongated BT" panose="02080406040308020203" pitchFamily="18" charset="0"/>
              </a:rPr>
              <a:t>Definitions of Charity “Reserve(s)”</a:t>
            </a:r>
          </a:p>
        </p:txBody>
      </p:sp>
      <p:sp>
        <p:nvSpPr>
          <p:cNvPr id="11" name="TextBox 10">
            <a:extLst>
              <a:ext uri="{FF2B5EF4-FFF2-40B4-BE49-F238E27FC236}">
                <a16:creationId xmlns:a16="http://schemas.microsoft.com/office/drawing/2014/main" id="{E6D31BB7-390D-2EC2-860A-68CA7BB52F36}"/>
              </a:ext>
            </a:extLst>
          </p:cNvPr>
          <p:cNvSpPr txBox="1"/>
          <p:nvPr/>
        </p:nvSpPr>
        <p:spPr>
          <a:xfrm>
            <a:off x="6" y="2749229"/>
            <a:ext cx="9143999" cy="2677656"/>
          </a:xfrm>
          <a:prstGeom prst="rect">
            <a:avLst/>
          </a:prstGeom>
          <a:noFill/>
        </p:spPr>
        <p:txBody>
          <a:bodyPr wrap="square" rtlCol="0">
            <a:spAutoFit/>
          </a:bodyPr>
          <a:lstStyle/>
          <a:p>
            <a:pPr algn="ctr"/>
            <a:r>
              <a:rPr lang="en-US" sz="2400" dirty="0"/>
              <a:t>Some specific uses of the word – </a:t>
            </a:r>
            <a:r>
              <a:rPr lang="en-US" sz="2400" i="1" dirty="0"/>
              <a:t>eg:</a:t>
            </a:r>
          </a:p>
          <a:p>
            <a:pPr algn="ctr"/>
            <a:r>
              <a:rPr lang="en-US" sz="2400" dirty="0"/>
              <a:t>pension reserve;   revaluation reserve;   fair value reserve;</a:t>
            </a:r>
          </a:p>
          <a:p>
            <a:pPr algn="ctr"/>
            <a:r>
              <a:rPr lang="en-US" sz="2400" dirty="0"/>
              <a:t>but mostly use of unspecific “reserves”</a:t>
            </a:r>
          </a:p>
          <a:p>
            <a:pPr algn="ctr"/>
            <a:endParaRPr lang="en-US" sz="2400" i="1" dirty="0"/>
          </a:p>
          <a:p>
            <a:pPr algn="ctr"/>
            <a:r>
              <a:rPr lang="en-US" sz="2400" i="1" dirty="0"/>
              <a:t>but “Reserves” are </a:t>
            </a:r>
            <a:r>
              <a:rPr lang="en-US" sz="2400" b="1" i="1" dirty="0"/>
              <a:t>NOT</a:t>
            </a:r>
            <a:r>
              <a:rPr lang="en-US" sz="2400" i="1" dirty="0"/>
              <a:t> defined in the glossary</a:t>
            </a:r>
            <a:br>
              <a:rPr lang="en-US" sz="2400" i="1" dirty="0"/>
            </a:br>
            <a:r>
              <a:rPr lang="en-US" sz="2400" i="1" dirty="0"/>
              <a:t>other than to refer the reader to the SORP module on</a:t>
            </a:r>
            <a:br>
              <a:rPr lang="en-US" sz="2400" i="1" dirty="0"/>
            </a:br>
            <a:r>
              <a:rPr lang="en-US" sz="2400" i="1" dirty="0"/>
              <a:t>preparing the Trustees Annual Report</a:t>
            </a:r>
          </a:p>
        </p:txBody>
      </p:sp>
      <p:grpSp>
        <p:nvGrpSpPr>
          <p:cNvPr id="4" name="Group 3">
            <a:extLst>
              <a:ext uri="{FF2B5EF4-FFF2-40B4-BE49-F238E27FC236}">
                <a16:creationId xmlns:a16="http://schemas.microsoft.com/office/drawing/2014/main" id="{043CEA31-D9F2-9291-759C-3035E1A673F4}"/>
              </a:ext>
            </a:extLst>
          </p:cNvPr>
          <p:cNvGrpSpPr/>
          <p:nvPr/>
        </p:nvGrpSpPr>
        <p:grpSpPr>
          <a:xfrm>
            <a:off x="7" y="1481072"/>
            <a:ext cx="9143999" cy="941247"/>
            <a:chOff x="1" y="1481071"/>
            <a:chExt cx="9143999" cy="941245"/>
          </a:xfrm>
        </p:grpSpPr>
        <p:sp>
          <p:nvSpPr>
            <p:cNvPr id="5" name="TextBox 4">
              <a:extLst>
                <a:ext uri="{FF2B5EF4-FFF2-40B4-BE49-F238E27FC236}">
                  <a16:creationId xmlns:a16="http://schemas.microsoft.com/office/drawing/2014/main" id="{DFE5EDA3-F249-7543-1D02-9A798B2D652D}"/>
                </a:ext>
              </a:extLst>
            </p:cNvPr>
            <p:cNvSpPr txBox="1"/>
            <p:nvPr/>
          </p:nvSpPr>
          <p:spPr>
            <a:xfrm>
              <a:off x="1" y="1481071"/>
              <a:ext cx="9143999" cy="923329"/>
            </a:xfrm>
            <a:prstGeom prst="rect">
              <a:avLst/>
            </a:prstGeom>
            <a:noFill/>
          </p:spPr>
          <p:txBody>
            <a:bodyPr wrap="square" rtlCol="0">
              <a:spAutoFit/>
            </a:bodyPr>
            <a:lstStyle/>
            <a:p>
              <a:pPr algn="ctr"/>
              <a:r>
                <a:rPr lang="en-GB" sz="5400" b="1" spc="300" dirty="0">
                  <a:ln w="19050">
                    <a:solidFill>
                      <a:schemeClr val="accent6">
                        <a:lumMod val="75000"/>
                      </a:schemeClr>
                    </a:solidFill>
                  </a:ln>
                  <a:solidFill>
                    <a:srgbClr val="92D050"/>
                  </a:solidFill>
                  <a:latin typeface="Artane Elongated BT" panose="02080406040308020203" pitchFamily="18" charset="0"/>
                </a:rPr>
                <a:t>Charities SORP</a:t>
              </a:r>
            </a:p>
          </p:txBody>
        </p:sp>
        <p:sp>
          <p:nvSpPr>
            <p:cNvPr id="7" name="TextBox 6">
              <a:extLst>
                <a:ext uri="{FF2B5EF4-FFF2-40B4-BE49-F238E27FC236}">
                  <a16:creationId xmlns:a16="http://schemas.microsoft.com/office/drawing/2014/main" id="{7A4FB9A5-F07D-D6C4-F7CD-A436D1685C94}"/>
                </a:ext>
              </a:extLst>
            </p:cNvPr>
            <p:cNvSpPr txBox="1"/>
            <p:nvPr/>
          </p:nvSpPr>
          <p:spPr>
            <a:xfrm>
              <a:off x="1" y="2176095"/>
              <a:ext cx="9143999" cy="246221"/>
            </a:xfrm>
            <a:prstGeom prst="rect">
              <a:avLst/>
            </a:prstGeom>
            <a:noFill/>
          </p:spPr>
          <p:txBody>
            <a:bodyPr wrap="square" rtlCol="0">
              <a:spAutoFit/>
            </a:bodyPr>
            <a:lstStyle/>
            <a:p>
              <a:pPr algn="ctr"/>
              <a:r>
                <a:rPr lang="en-GB" sz="1000" i="1" dirty="0"/>
                <a:t>https://www.charitysorp.org/download-a-full-sorp</a:t>
              </a:r>
            </a:p>
          </p:txBody>
        </p:sp>
      </p:grpSp>
      <p:sp>
        <p:nvSpPr>
          <p:cNvPr id="6" name="Slide Number Placeholder 2">
            <a:extLst>
              <a:ext uri="{FF2B5EF4-FFF2-40B4-BE49-F238E27FC236}">
                <a16:creationId xmlns:a16="http://schemas.microsoft.com/office/drawing/2014/main" id="{61455F21-4B07-FE37-1FDF-2D224218369F}"/>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7</a:t>
            </a:fld>
            <a:endParaRPr lang="en-GB" sz="2000" dirty="0">
              <a:solidFill>
                <a:schemeClr val="tx1"/>
              </a:solidFill>
            </a:endParaRPr>
          </a:p>
        </p:txBody>
      </p:sp>
    </p:spTree>
    <p:extLst>
      <p:ext uri="{BB962C8B-B14F-4D97-AF65-F5344CB8AC3E}">
        <p14:creationId xmlns:p14="http://schemas.microsoft.com/office/powerpoint/2010/main" val="1209665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250"/>
                            </p:stCondLst>
                            <p:childTnLst>
                              <p:par>
                                <p:cTn id="9" presetID="22" presetClass="entr" presetSubtype="1" fill="hold" grpId="0"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AE545E9-1D1E-BDF5-B184-3AF073CE08AA}"/>
              </a:ext>
            </a:extLst>
          </p:cNvPr>
          <p:cNvSpPr txBox="1"/>
          <p:nvPr/>
        </p:nvSpPr>
        <p:spPr>
          <a:xfrm>
            <a:off x="0" y="240963"/>
            <a:ext cx="9144000" cy="923330"/>
          </a:xfrm>
          <a:prstGeom prst="rect">
            <a:avLst/>
          </a:prstGeom>
          <a:noFill/>
        </p:spPr>
        <p:txBody>
          <a:bodyPr wrap="square" rtlCol="0">
            <a:spAutoFit/>
          </a:bodyPr>
          <a:lstStyle/>
          <a:p>
            <a:pPr algn="ctr"/>
            <a:r>
              <a:rPr lang="en-GB" sz="5400" b="1" spc="300" dirty="0">
                <a:ln w="19050">
                  <a:solidFill>
                    <a:schemeClr val="accent6">
                      <a:lumMod val="75000"/>
                    </a:schemeClr>
                  </a:solidFill>
                </a:ln>
                <a:solidFill>
                  <a:srgbClr val="92D050"/>
                </a:solidFill>
                <a:latin typeface="Artane Elongated BT" panose="02080406040308020203" pitchFamily="18" charset="0"/>
              </a:rPr>
              <a:t>Definitions of Charity “Reserve(s)”</a:t>
            </a:r>
          </a:p>
        </p:txBody>
      </p:sp>
      <p:grpSp>
        <p:nvGrpSpPr>
          <p:cNvPr id="4" name="Group 3">
            <a:extLst>
              <a:ext uri="{FF2B5EF4-FFF2-40B4-BE49-F238E27FC236}">
                <a16:creationId xmlns:a16="http://schemas.microsoft.com/office/drawing/2014/main" id="{043CEA31-D9F2-9291-759C-3035E1A673F4}"/>
              </a:ext>
            </a:extLst>
          </p:cNvPr>
          <p:cNvGrpSpPr/>
          <p:nvPr/>
        </p:nvGrpSpPr>
        <p:grpSpPr>
          <a:xfrm>
            <a:off x="7" y="955774"/>
            <a:ext cx="9143999" cy="941247"/>
            <a:chOff x="1" y="1481071"/>
            <a:chExt cx="9143999" cy="941245"/>
          </a:xfrm>
        </p:grpSpPr>
        <p:sp>
          <p:nvSpPr>
            <p:cNvPr id="5" name="TextBox 4">
              <a:extLst>
                <a:ext uri="{FF2B5EF4-FFF2-40B4-BE49-F238E27FC236}">
                  <a16:creationId xmlns:a16="http://schemas.microsoft.com/office/drawing/2014/main" id="{DFE5EDA3-F249-7543-1D02-9A798B2D652D}"/>
                </a:ext>
              </a:extLst>
            </p:cNvPr>
            <p:cNvSpPr txBox="1"/>
            <p:nvPr/>
          </p:nvSpPr>
          <p:spPr>
            <a:xfrm>
              <a:off x="1" y="1481071"/>
              <a:ext cx="9143999" cy="923329"/>
            </a:xfrm>
            <a:prstGeom prst="rect">
              <a:avLst/>
            </a:prstGeom>
            <a:noFill/>
          </p:spPr>
          <p:txBody>
            <a:bodyPr wrap="square" rtlCol="0">
              <a:spAutoFit/>
            </a:bodyPr>
            <a:lstStyle/>
            <a:p>
              <a:pPr algn="ctr"/>
              <a:r>
                <a:rPr lang="en-GB" sz="5400" b="1" spc="300" dirty="0">
                  <a:ln w="19050">
                    <a:solidFill>
                      <a:schemeClr val="accent6">
                        <a:lumMod val="75000"/>
                      </a:schemeClr>
                    </a:solidFill>
                  </a:ln>
                  <a:solidFill>
                    <a:srgbClr val="92D050"/>
                  </a:solidFill>
                  <a:latin typeface="Artane Elongated BT" panose="02080406040308020203" pitchFamily="18" charset="0"/>
                </a:rPr>
                <a:t>Charities SORP</a:t>
              </a:r>
            </a:p>
          </p:txBody>
        </p:sp>
        <p:sp>
          <p:nvSpPr>
            <p:cNvPr id="7" name="TextBox 6">
              <a:extLst>
                <a:ext uri="{FF2B5EF4-FFF2-40B4-BE49-F238E27FC236}">
                  <a16:creationId xmlns:a16="http://schemas.microsoft.com/office/drawing/2014/main" id="{7A4FB9A5-F07D-D6C4-F7CD-A436D1685C94}"/>
                </a:ext>
              </a:extLst>
            </p:cNvPr>
            <p:cNvSpPr txBox="1"/>
            <p:nvPr/>
          </p:nvSpPr>
          <p:spPr>
            <a:xfrm>
              <a:off x="1" y="2176095"/>
              <a:ext cx="9143999" cy="246221"/>
            </a:xfrm>
            <a:prstGeom prst="rect">
              <a:avLst/>
            </a:prstGeom>
            <a:noFill/>
          </p:spPr>
          <p:txBody>
            <a:bodyPr wrap="square" rtlCol="0">
              <a:spAutoFit/>
            </a:bodyPr>
            <a:lstStyle/>
            <a:p>
              <a:pPr algn="ctr"/>
              <a:r>
                <a:rPr lang="en-GB" sz="1000" i="1" dirty="0"/>
                <a:t>https://www.charitysorp.org/download-a-full-sorp</a:t>
              </a:r>
            </a:p>
          </p:txBody>
        </p:sp>
      </p:grpSp>
      <p:sp>
        <p:nvSpPr>
          <p:cNvPr id="2" name="TextBox 1">
            <a:extLst>
              <a:ext uri="{FF2B5EF4-FFF2-40B4-BE49-F238E27FC236}">
                <a16:creationId xmlns:a16="http://schemas.microsoft.com/office/drawing/2014/main" id="{A7F2CDAD-EC79-E45C-793C-BC43A9638239}"/>
              </a:ext>
            </a:extLst>
          </p:cNvPr>
          <p:cNvSpPr txBox="1"/>
          <p:nvPr/>
        </p:nvSpPr>
        <p:spPr>
          <a:xfrm>
            <a:off x="364788" y="1810720"/>
            <a:ext cx="8414427" cy="2164695"/>
          </a:xfrm>
          <a:prstGeom prst="rect">
            <a:avLst/>
          </a:prstGeom>
          <a:noFill/>
        </p:spPr>
        <p:txBody>
          <a:bodyPr wrap="square" rtlCol="0">
            <a:spAutoFit/>
          </a:bodyPr>
          <a:lstStyle/>
          <a:p>
            <a:r>
              <a:rPr lang="en-GB" sz="2000" b="1" dirty="0">
                <a:solidFill>
                  <a:srgbClr val="4C4C4E"/>
                </a:solidFill>
              </a:rPr>
              <a:t>Financial review</a:t>
            </a:r>
            <a:r>
              <a:rPr lang="en-GB" b="1" dirty="0">
                <a:solidFill>
                  <a:srgbClr val="4C4C4E"/>
                </a:solidFill>
              </a:rPr>
              <a:t> </a:t>
            </a:r>
            <a:endParaRPr lang="en-GB" dirty="0">
              <a:solidFill>
                <a:srgbClr val="4C4C4E"/>
              </a:solidFill>
            </a:endParaRPr>
          </a:p>
          <a:p>
            <a:pPr marL="534975" indent="-534975">
              <a:spcBef>
                <a:spcPts val="400"/>
              </a:spcBef>
            </a:pPr>
            <a:r>
              <a:rPr lang="en-US" dirty="0">
                <a:solidFill>
                  <a:srgbClr val="4C4C4E"/>
                </a:solidFill>
              </a:rPr>
              <a:t>1.21. The </a:t>
            </a:r>
            <a:r>
              <a:rPr lang="en-US" sz="1400" i="1" dirty="0">
                <a:solidFill>
                  <a:srgbClr val="4C4C4E"/>
                </a:solidFill>
              </a:rPr>
              <a:t>{trustees’ annual}</a:t>
            </a:r>
            <a:r>
              <a:rPr lang="en-US" dirty="0">
                <a:solidFill>
                  <a:srgbClr val="4C4C4E"/>
                </a:solidFill>
              </a:rPr>
              <a:t> report must contain a review of the charity’s financial position at the end of the reporting period. </a:t>
            </a:r>
          </a:p>
          <a:p>
            <a:pPr marL="534975" indent="-534975">
              <a:spcBef>
                <a:spcPts val="400"/>
              </a:spcBef>
            </a:pPr>
            <a:r>
              <a:rPr lang="en-US" dirty="0">
                <a:solidFill>
                  <a:srgbClr val="4C4C4E"/>
                </a:solidFill>
              </a:rPr>
              <a:t>1.22. The charity must explain any policy it has for holding reserves and state the amounts of those reserves and why they are held. </a:t>
            </a:r>
            <a:br>
              <a:rPr lang="en-US" dirty="0">
                <a:solidFill>
                  <a:srgbClr val="4C4C4E"/>
                </a:solidFill>
              </a:rPr>
            </a:br>
            <a:r>
              <a:rPr lang="en-US" dirty="0">
                <a:solidFill>
                  <a:srgbClr val="4C4C4E"/>
                </a:solidFill>
              </a:rPr>
              <a:t>If the trustees have decided that holding reserves is unnecessary, the report must disclose this fact and provide the reasons behind this decision. </a:t>
            </a:r>
            <a:endParaRPr lang="en-GB" dirty="0"/>
          </a:p>
        </p:txBody>
      </p:sp>
      <p:sp>
        <p:nvSpPr>
          <p:cNvPr id="3" name="Rectangle: Rounded Corners 2">
            <a:extLst>
              <a:ext uri="{FF2B5EF4-FFF2-40B4-BE49-F238E27FC236}">
                <a16:creationId xmlns:a16="http://schemas.microsoft.com/office/drawing/2014/main" id="{2F903B62-13C2-4196-B0A7-CDA0A1EAE786}"/>
              </a:ext>
            </a:extLst>
          </p:cNvPr>
          <p:cNvSpPr/>
          <p:nvPr/>
        </p:nvSpPr>
        <p:spPr>
          <a:xfrm>
            <a:off x="3307407" y="2197371"/>
            <a:ext cx="525295" cy="322095"/>
          </a:xfrm>
          <a:prstGeom prst="roundRect">
            <a:avLst>
              <a:gd name="adj" fmla="val 24553"/>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4FC502DF-58B4-C582-FD0C-460819680126}"/>
              </a:ext>
            </a:extLst>
          </p:cNvPr>
          <p:cNvSpPr/>
          <p:nvPr/>
        </p:nvSpPr>
        <p:spPr>
          <a:xfrm>
            <a:off x="2029840" y="2780511"/>
            <a:ext cx="525295" cy="322095"/>
          </a:xfrm>
          <a:prstGeom prst="roundRect">
            <a:avLst>
              <a:gd name="adj" fmla="val 24553"/>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598690C-8659-C57D-D2AF-C5BB1A4D3C07}"/>
              </a:ext>
            </a:extLst>
          </p:cNvPr>
          <p:cNvSpPr txBox="1"/>
          <p:nvPr/>
        </p:nvSpPr>
        <p:spPr>
          <a:xfrm>
            <a:off x="364787" y="3986099"/>
            <a:ext cx="8482520" cy="2749471"/>
          </a:xfrm>
          <a:prstGeom prst="rect">
            <a:avLst/>
          </a:prstGeom>
          <a:noFill/>
        </p:spPr>
        <p:txBody>
          <a:bodyPr wrap="square" rtlCol="0">
            <a:spAutoFit/>
          </a:bodyPr>
          <a:lstStyle/>
          <a:p>
            <a:pPr>
              <a:spcBef>
                <a:spcPts val="600"/>
              </a:spcBef>
            </a:pPr>
            <a:r>
              <a:rPr lang="en-US" dirty="0">
                <a:solidFill>
                  <a:srgbClr val="4C4C4E"/>
                </a:solidFill>
              </a:rPr>
              <a:t>1.48. The review of the charity’s reserves should:                                                                     </a:t>
            </a:r>
            <a:r>
              <a:rPr lang="en-US" sz="1100" dirty="0">
                <a:solidFill>
                  <a:srgbClr val="4C4C4E"/>
                </a:solidFill>
                <a:sym typeface="Wingdings" panose="05000000000000000000" pitchFamily="2" charset="2"/>
              </a:rPr>
              <a:t></a:t>
            </a:r>
            <a:endParaRPr lang="en-US" sz="1100" dirty="0">
              <a:solidFill>
                <a:srgbClr val="4C4C4E"/>
              </a:solidFill>
            </a:endParaRPr>
          </a:p>
          <a:p>
            <a:pPr marL="534975" indent="-285744">
              <a:spcBef>
                <a:spcPts val="200"/>
              </a:spcBef>
              <a:buFont typeface="Wingdings" panose="05000000000000000000" pitchFamily="2" charset="2"/>
              <a:buChar char="ü"/>
            </a:pPr>
            <a:r>
              <a:rPr lang="en-US" sz="1100" dirty="0">
                <a:solidFill>
                  <a:srgbClr val="4C4C4E"/>
                </a:solidFill>
              </a:rPr>
              <a:t>state the amount of the total funds the charity holds at the end of the reporting period; </a:t>
            </a:r>
          </a:p>
          <a:p>
            <a:pPr marL="534975" indent="-285744">
              <a:spcBef>
                <a:spcPts val="200"/>
              </a:spcBef>
              <a:buFont typeface="Wingdings" panose="05000000000000000000" pitchFamily="2" charset="2"/>
              <a:buChar char="ü"/>
            </a:pPr>
            <a:r>
              <a:rPr lang="en-US" sz="1100" dirty="0">
                <a:solidFill>
                  <a:srgbClr val="4C4C4E"/>
                </a:solidFill>
              </a:rPr>
              <a:t>identify the amount of any funds which are restricted and not available for general purposes of the charity at the end of the reporting period; </a:t>
            </a:r>
          </a:p>
          <a:p>
            <a:pPr marL="534975" indent="-285744">
              <a:spcBef>
                <a:spcPts val="200"/>
              </a:spcBef>
              <a:buFont typeface="Wingdings" panose="05000000000000000000" pitchFamily="2" charset="2"/>
              <a:buChar char="ü"/>
            </a:pPr>
            <a:r>
              <a:rPr lang="en-US" sz="1100" dirty="0">
                <a:solidFill>
                  <a:srgbClr val="4C4C4E"/>
                </a:solidFill>
              </a:rPr>
              <a:t>identify and explain any material amounts which have been designated or otherwise committed as at the end of the reporting period; </a:t>
            </a:r>
          </a:p>
          <a:p>
            <a:pPr marL="534975" indent="-285744">
              <a:spcBef>
                <a:spcPts val="200"/>
              </a:spcBef>
              <a:buFont typeface="Wingdings" panose="05000000000000000000" pitchFamily="2" charset="2"/>
              <a:buChar char="ü"/>
            </a:pPr>
            <a:r>
              <a:rPr lang="en-US" sz="1100" dirty="0">
                <a:solidFill>
                  <a:srgbClr val="4C4C4E"/>
                </a:solidFill>
              </a:rPr>
              <a:t>indicate the likely timing of the expenditure of any material amounts designated or otherwise committed at the end of the reporting period;</a:t>
            </a:r>
            <a:endParaRPr lang="en-GB" sz="1100" dirty="0">
              <a:solidFill>
                <a:srgbClr val="4C4C4E"/>
              </a:solidFill>
            </a:endParaRPr>
          </a:p>
          <a:p>
            <a:pPr marL="534975" indent="-285744">
              <a:spcBef>
                <a:spcPts val="200"/>
              </a:spcBef>
              <a:buFont typeface="Wingdings" panose="05000000000000000000" pitchFamily="2" charset="2"/>
              <a:buChar char="ü"/>
            </a:pPr>
            <a:r>
              <a:rPr lang="en-US" sz="1100" dirty="0">
                <a:solidFill>
                  <a:srgbClr val="4C4C4E"/>
                </a:solidFill>
              </a:rPr>
              <a:t>identify the amount of any fund that can only be </a:t>
            </a:r>
            <a:r>
              <a:rPr lang="en-US" sz="1100" dirty="0" err="1">
                <a:solidFill>
                  <a:srgbClr val="4C4C4E"/>
                </a:solidFill>
              </a:rPr>
              <a:t>realised</a:t>
            </a:r>
            <a:r>
              <a:rPr lang="en-US" sz="1100" dirty="0">
                <a:solidFill>
                  <a:srgbClr val="4C4C4E"/>
                </a:solidFill>
              </a:rPr>
              <a:t> by disposing of tangible fixed assets or </a:t>
            </a:r>
            <a:r>
              <a:rPr lang="en-US" sz="1100" dirty="0" err="1">
                <a:solidFill>
                  <a:srgbClr val="4C4C4E"/>
                </a:solidFill>
              </a:rPr>
              <a:t>programme</a:t>
            </a:r>
            <a:r>
              <a:rPr lang="en-US" sz="1100" dirty="0">
                <a:solidFill>
                  <a:srgbClr val="4C4C4E"/>
                </a:solidFill>
              </a:rPr>
              <a:t> related investments; </a:t>
            </a:r>
          </a:p>
          <a:p>
            <a:pPr marL="534975" indent="-285744">
              <a:spcBef>
                <a:spcPts val="200"/>
              </a:spcBef>
              <a:buFont typeface="Wingdings" panose="05000000000000000000" pitchFamily="2" charset="2"/>
              <a:buChar char="ü"/>
            </a:pPr>
            <a:r>
              <a:rPr lang="en-US" sz="1100" dirty="0">
                <a:solidFill>
                  <a:srgbClr val="4C4C4E"/>
                </a:solidFill>
              </a:rPr>
              <a:t>state the amount of reserves the charity holds at the end of the reporting period after making allowance for any restricted funds, and the amount of designations, commitments (not provided for as a liability in the accounts) or the carrying amount of functional assets which the charity considers to represent a commitment of the reserves they hold; and </a:t>
            </a:r>
          </a:p>
          <a:p>
            <a:pPr marL="534975" indent="-285744">
              <a:spcBef>
                <a:spcPts val="200"/>
              </a:spcBef>
              <a:buFont typeface="Wingdings" panose="05000000000000000000" pitchFamily="2" charset="2"/>
              <a:buChar char="ü"/>
            </a:pPr>
            <a:r>
              <a:rPr lang="en-US" sz="1100" dirty="0">
                <a:solidFill>
                  <a:srgbClr val="4C4C4E"/>
                </a:solidFill>
              </a:rPr>
              <a:t>compare the amount of reserves with the charity’s reserves policy and explain, where relevant, what steps it is taking to bring the amount of reserves it holds into line with the level of reserves identified by the trustees as appropriate given their plans for the future activities of the charity. </a:t>
            </a:r>
            <a:endParaRPr lang="en-GB" sz="1100" dirty="0"/>
          </a:p>
        </p:txBody>
      </p:sp>
      <p:sp>
        <p:nvSpPr>
          <p:cNvPr id="15" name="Slide Number Placeholder 2">
            <a:extLst>
              <a:ext uri="{FF2B5EF4-FFF2-40B4-BE49-F238E27FC236}">
                <a16:creationId xmlns:a16="http://schemas.microsoft.com/office/drawing/2014/main" id="{BB4B59D5-F16A-B863-45BC-1148CAA3BCCA}"/>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8</a:t>
            </a:fld>
            <a:endParaRPr lang="en-GB" sz="2000" dirty="0">
              <a:solidFill>
                <a:schemeClr val="tx1"/>
              </a:solidFill>
            </a:endParaRPr>
          </a:p>
        </p:txBody>
      </p:sp>
      <p:sp>
        <p:nvSpPr>
          <p:cNvPr id="9" name="Rectangle: Rounded Corners 8">
            <a:extLst>
              <a:ext uri="{FF2B5EF4-FFF2-40B4-BE49-F238E27FC236}">
                <a16:creationId xmlns:a16="http://schemas.microsoft.com/office/drawing/2014/main" id="{22E6F8CF-66E2-8973-1FC4-BDA79EB5C722}"/>
              </a:ext>
            </a:extLst>
          </p:cNvPr>
          <p:cNvSpPr/>
          <p:nvPr/>
        </p:nvSpPr>
        <p:spPr>
          <a:xfrm>
            <a:off x="509083" y="4885106"/>
            <a:ext cx="8338224" cy="1282230"/>
          </a:xfrm>
          <a:prstGeom prst="roundRect">
            <a:avLst>
              <a:gd name="adj" fmla="val 24553"/>
            </a:avLst>
          </a:prstGeom>
          <a:noFill/>
          <a:ln w="57150">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486910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1+#ppt_w/2"/>
                                          </p:val>
                                        </p:tav>
                                        <p:tav tm="100000">
                                          <p:val>
                                            <p:strVal val="#ppt_x"/>
                                          </p:val>
                                        </p:tav>
                                      </p:tavLst>
                                    </p:anim>
                                    <p:anim calcmode="lin" valueType="num">
                                      <p:cBhvr additive="base">
                                        <p:cTn id="19"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31AD31"/>
            </a:gs>
          </a:gsLst>
          <a:lin ang="5400000" scaled="1"/>
        </a:gra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AE545E9-1D1E-BDF5-B184-3AF073CE08AA}"/>
              </a:ext>
            </a:extLst>
          </p:cNvPr>
          <p:cNvSpPr txBox="1"/>
          <p:nvPr/>
        </p:nvSpPr>
        <p:spPr>
          <a:xfrm>
            <a:off x="0" y="240963"/>
            <a:ext cx="9144000" cy="923330"/>
          </a:xfrm>
          <a:prstGeom prst="rect">
            <a:avLst/>
          </a:prstGeom>
          <a:noFill/>
        </p:spPr>
        <p:txBody>
          <a:bodyPr wrap="square" rtlCol="0">
            <a:spAutoFit/>
          </a:bodyPr>
          <a:lstStyle/>
          <a:p>
            <a:pPr algn="ctr"/>
            <a:r>
              <a:rPr lang="en-GB" sz="5400" b="1" spc="300" dirty="0">
                <a:ln w="19050">
                  <a:solidFill>
                    <a:schemeClr val="accent6">
                      <a:lumMod val="75000"/>
                    </a:schemeClr>
                  </a:solidFill>
                </a:ln>
                <a:solidFill>
                  <a:srgbClr val="92D050"/>
                </a:solidFill>
                <a:latin typeface="Artane Elongated BT" panose="02080406040308020203" pitchFamily="18" charset="0"/>
              </a:rPr>
              <a:t>Definitions of Charity “Reserve(s)”</a:t>
            </a:r>
          </a:p>
        </p:txBody>
      </p:sp>
      <p:sp>
        <p:nvSpPr>
          <p:cNvPr id="2" name="TextBox 1">
            <a:extLst>
              <a:ext uri="{FF2B5EF4-FFF2-40B4-BE49-F238E27FC236}">
                <a16:creationId xmlns:a16="http://schemas.microsoft.com/office/drawing/2014/main" id="{BE3D46DC-089A-2D31-3174-012A75198780}"/>
              </a:ext>
            </a:extLst>
          </p:cNvPr>
          <p:cNvSpPr txBox="1"/>
          <p:nvPr/>
        </p:nvSpPr>
        <p:spPr>
          <a:xfrm>
            <a:off x="0" y="1150086"/>
            <a:ext cx="9144000" cy="830997"/>
          </a:xfrm>
          <a:prstGeom prst="rect">
            <a:avLst/>
          </a:prstGeom>
          <a:noFill/>
        </p:spPr>
        <p:txBody>
          <a:bodyPr wrap="square" rtlCol="0">
            <a:spAutoFit/>
          </a:bodyPr>
          <a:lstStyle/>
          <a:p>
            <a:pPr algn="ctr"/>
            <a:r>
              <a:rPr lang="en-GB" sz="4800" b="1" spc="300" dirty="0">
                <a:ln w="19050">
                  <a:solidFill>
                    <a:schemeClr val="accent6">
                      <a:lumMod val="75000"/>
                    </a:schemeClr>
                  </a:solidFill>
                </a:ln>
                <a:solidFill>
                  <a:srgbClr val="92D050"/>
                </a:solidFill>
                <a:latin typeface="Artane Elongated BT" panose="02080406040308020203" pitchFamily="18" charset="0"/>
              </a:rPr>
              <a:t>CC19: Charity Reserves: Building Resilience</a:t>
            </a:r>
          </a:p>
        </p:txBody>
      </p:sp>
      <p:sp>
        <p:nvSpPr>
          <p:cNvPr id="3" name="TextBox 2">
            <a:extLst>
              <a:ext uri="{FF2B5EF4-FFF2-40B4-BE49-F238E27FC236}">
                <a16:creationId xmlns:a16="http://schemas.microsoft.com/office/drawing/2014/main" id="{D71B4486-D3EC-49AA-A39A-8D6F1AAFFB63}"/>
              </a:ext>
            </a:extLst>
          </p:cNvPr>
          <p:cNvSpPr txBox="1"/>
          <p:nvPr/>
        </p:nvSpPr>
        <p:spPr>
          <a:xfrm>
            <a:off x="0" y="1872159"/>
            <a:ext cx="9144000" cy="246221"/>
          </a:xfrm>
          <a:prstGeom prst="rect">
            <a:avLst/>
          </a:prstGeom>
          <a:noFill/>
        </p:spPr>
        <p:txBody>
          <a:bodyPr wrap="square" rtlCol="0">
            <a:spAutoFit/>
          </a:bodyPr>
          <a:lstStyle/>
          <a:p>
            <a:pPr algn="ctr"/>
            <a:r>
              <a:rPr lang="en-GB" sz="1000" i="1" dirty="0"/>
              <a:t>https://www.gov.uk/government/publications/charities-and-reserves-cc19/charities-and-reserves</a:t>
            </a:r>
          </a:p>
        </p:txBody>
      </p:sp>
      <p:sp>
        <p:nvSpPr>
          <p:cNvPr id="4" name="TextBox 3">
            <a:extLst>
              <a:ext uri="{FF2B5EF4-FFF2-40B4-BE49-F238E27FC236}">
                <a16:creationId xmlns:a16="http://schemas.microsoft.com/office/drawing/2014/main" id="{7B0A853F-7690-4307-E0B1-B471DCC3FB1E}"/>
              </a:ext>
            </a:extLst>
          </p:cNvPr>
          <p:cNvSpPr txBox="1"/>
          <p:nvPr/>
        </p:nvSpPr>
        <p:spPr>
          <a:xfrm>
            <a:off x="752476" y="2258082"/>
            <a:ext cx="7791451" cy="1846659"/>
          </a:xfrm>
          <a:prstGeom prst="rect">
            <a:avLst/>
          </a:prstGeom>
          <a:noFill/>
        </p:spPr>
        <p:txBody>
          <a:bodyPr wrap="square" rtlCol="0">
            <a:spAutoFit/>
          </a:bodyPr>
          <a:lstStyle/>
          <a:p>
            <a:pPr>
              <a:spcBef>
                <a:spcPts val="600"/>
              </a:spcBef>
            </a:pPr>
            <a:r>
              <a:rPr lang="en-GB" sz="2400" b="1" dirty="0">
                <a:latin typeface="Calibri" panose="020F0502020204030204" pitchFamily="34" charset="0"/>
                <a:ea typeface="Times New Roman" panose="02020603050405020304" pitchFamily="18" charset="0"/>
                <a:cs typeface="Calibri" panose="020F0502020204030204" pitchFamily="34" charset="0"/>
              </a:rPr>
              <a:t>3.1  What are reserves?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GB" sz="2000" b="1" dirty="0">
                <a:latin typeface="Calibri" panose="020F0502020204030204" pitchFamily="34" charset="0"/>
                <a:ea typeface="Times New Roman" panose="02020603050405020304" pitchFamily="18" charset="0"/>
                <a:cs typeface="Calibri" panose="020F0502020204030204" pitchFamily="34" charset="0"/>
              </a:rPr>
              <a:t>Reserves are that part of a charity’s unrestricted funds that is freely available to spend on any of the charity’s purposes.</a:t>
            </a:r>
            <a:r>
              <a:rPr lang="en-GB" sz="2000" dirty="0">
                <a:latin typeface="Calibri" panose="020F0502020204030204" pitchFamily="34" charset="0"/>
                <a:ea typeface="Times New Roman" panose="02020603050405020304" pitchFamily="18" charset="0"/>
                <a:cs typeface="Calibri" panose="020F0502020204030204" pitchFamily="34" charset="0"/>
              </a:rPr>
              <a:t>   </a:t>
            </a:r>
          </a:p>
          <a:p>
            <a:pPr>
              <a:spcBef>
                <a:spcPts val="600"/>
              </a:spcBef>
            </a:pPr>
            <a:r>
              <a:rPr lang="en-GB" sz="2000" dirty="0">
                <a:latin typeface="Calibri" panose="020F0502020204030204" pitchFamily="34" charset="0"/>
                <a:ea typeface="Times New Roman" panose="02020603050405020304" pitchFamily="18" charset="0"/>
                <a:cs typeface="Calibri" panose="020F0502020204030204" pitchFamily="34" charset="0"/>
              </a:rPr>
              <a:t>The starting point for calculating the amount of reserves held is therefore the amount of unrestricted funds held by a charity.                                      </a:t>
            </a:r>
            <a:r>
              <a:rPr lang="en-GB" sz="1000" dirty="0">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1000" dirty="0">
              <a:latin typeface="Calibri" panose="020F0502020204030204" pitchFamily="34" charset="0"/>
              <a:ea typeface="Times New Roman" panose="02020603050405020304" pitchFamily="18"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129F39FB-A25A-150E-5212-16A0F71E9A7A}"/>
              </a:ext>
            </a:extLst>
          </p:cNvPr>
          <p:cNvSpPr/>
          <p:nvPr/>
        </p:nvSpPr>
        <p:spPr>
          <a:xfrm>
            <a:off x="680936" y="2704268"/>
            <a:ext cx="7671064" cy="717607"/>
          </a:xfrm>
          <a:prstGeom prst="roundRect">
            <a:avLst>
              <a:gd name="adj" fmla="val 25097"/>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9277BC9-BB5E-3244-7AAE-A3B5B2445D2B}"/>
              </a:ext>
            </a:extLst>
          </p:cNvPr>
          <p:cNvSpPr txBox="1"/>
          <p:nvPr/>
        </p:nvSpPr>
        <p:spPr>
          <a:xfrm>
            <a:off x="752476" y="4102839"/>
            <a:ext cx="7791451" cy="2631490"/>
          </a:xfrm>
          <a:prstGeom prst="rect">
            <a:avLst/>
          </a:prstGeom>
          <a:noFill/>
        </p:spPr>
        <p:txBody>
          <a:bodyPr wrap="square" rtlCol="0">
            <a:spAutoFit/>
          </a:bodyPr>
          <a:lstStyle/>
          <a:p>
            <a:pPr>
              <a:spcBef>
                <a:spcPts val="600"/>
              </a:spcBef>
            </a:pPr>
            <a:r>
              <a:rPr lang="en-GB" sz="2000" dirty="0">
                <a:latin typeface="Calibri" panose="020F0502020204030204" pitchFamily="34" charset="0"/>
                <a:ea typeface="Times New Roman" panose="02020603050405020304" pitchFamily="18" charset="0"/>
                <a:cs typeface="Calibri" panose="020F0502020204030204" pitchFamily="34" charset="0"/>
              </a:rPr>
              <a:t>The items that should be excluded from reserves are: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266693" indent="-266693">
              <a:spcBef>
                <a:spcPts val="600"/>
              </a:spcBef>
              <a:buSzPct val="120000"/>
              <a:buFont typeface="Wingdings" panose="05000000000000000000" pitchFamily="2" charset="2"/>
              <a:buChar char=""/>
            </a:pPr>
            <a:r>
              <a:rPr lang="en-GB" sz="2000" dirty="0">
                <a:latin typeface="Calibri" panose="020F0502020204030204" pitchFamily="34" charset="0"/>
                <a:ea typeface="Times New Roman" panose="02020603050405020304" pitchFamily="18" charset="0"/>
                <a:cs typeface="Calibri" panose="020F0502020204030204" pitchFamily="34" charset="0"/>
              </a:rPr>
              <a:t>tangible fixed assets used to carry out the charity’s activities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266693" indent="-266693">
              <a:spcBef>
                <a:spcPts val="600"/>
              </a:spcBef>
              <a:buSzPct val="120000"/>
              <a:buFont typeface="Wingdings" panose="05000000000000000000" pitchFamily="2" charset="2"/>
              <a:buChar char=""/>
            </a:pPr>
            <a:r>
              <a:rPr lang="en-GB" sz="2000" dirty="0">
                <a:latin typeface="Calibri" panose="020F0502020204030204" pitchFamily="34" charset="0"/>
                <a:ea typeface="Times New Roman" panose="02020603050405020304" pitchFamily="18" charset="0"/>
                <a:cs typeface="Calibri" panose="020F0502020204030204" pitchFamily="34" charset="0"/>
              </a:rPr>
              <a:t>social investments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266693" indent="-266693">
              <a:spcBef>
                <a:spcPts val="600"/>
              </a:spcBef>
              <a:buSzPct val="120000"/>
              <a:buFont typeface="Wingdings" panose="05000000000000000000" pitchFamily="2" charset="2"/>
              <a:buChar char=""/>
            </a:pPr>
            <a:r>
              <a:rPr lang="en-GB" sz="2000" dirty="0">
                <a:latin typeface="Calibri" panose="020F0502020204030204" pitchFamily="34" charset="0"/>
                <a:ea typeface="Times New Roman" panose="02020603050405020304" pitchFamily="18" charset="0"/>
                <a:cs typeface="Calibri" panose="020F0502020204030204" pitchFamily="34" charset="0"/>
              </a:rPr>
              <a:t>designated funds set aside to meet essential future spending</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266693" indent="-266693">
              <a:spcBef>
                <a:spcPts val="600"/>
              </a:spcBef>
              <a:buSzPct val="120000"/>
              <a:buFont typeface="Wingdings" panose="05000000000000000000" pitchFamily="2" charset="2"/>
              <a:buChar char=""/>
            </a:pPr>
            <a:r>
              <a:rPr lang="en-GB" sz="2000" dirty="0">
                <a:latin typeface="Calibri" panose="020F0502020204030204" pitchFamily="34" charset="0"/>
                <a:ea typeface="Times New Roman" panose="02020603050405020304" pitchFamily="18" charset="0"/>
                <a:cs typeface="Calibri" panose="020F0502020204030204" pitchFamily="34" charset="0"/>
              </a:rPr>
              <a:t>commitments that have not been provided for as a liability in the accounts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266693" indent="-266693">
              <a:spcBef>
                <a:spcPts val="600"/>
              </a:spcBef>
              <a:buSzPct val="120000"/>
              <a:buFont typeface="Wingdings" panose="05000000000000000000" pitchFamily="2" charset="2"/>
              <a:buChar char=""/>
            </a:pPr>
            <a:r>
              <a:rPr lang="en-GB" sz="2000" dirty="0">
                <a:latin typeface="Calibri" panose="020F0502020204030204" pitchFamily="34" charset="0"/>
                <a:ea typeface="Times New Roman" panose="02020603050405020304" pitchFamily="18" charset="0"/>
                <a:cs typeface="Calibri" panose="020F0502020204030204" pitchFamily="34" charset="0"/>
              </a:rPr>
              <a:t>restricted funds</a:t>
            </a:r>
            <a:endParaRPr lang="en-GB" dirty="0"/>
          </a:p>
        </p:txBody>
      </p:sp>
      <p:sp>
        <p:nvSpPr>
          <p:cNvPr id="11" name="Slide Number Placeholder 2">
            <a:extLst>
              <a:ext uri="{FF2B5EF4-FFF2-40B4-BE49-F238E27FC236}">
                <a16:creationId xmlns:a16="http://schemas.microsoft.com/office/drawing/2014/main" id="{86767AB3-C893-97B2-0EC2-236036B2553B}"/>
              </a:ext>
            </a:extLst>
          </p:cNvPr>
          <p:cNvSpPr>
            <a:spLocks noGrp="1"/>
          </p:cNvSpPr>
          <p:nvPr>
            <p:ph type="sldNum" sz="quarter" idx="12"/>
          </p:nvPr>
        </p:nvSpPr>
        <p:spPr>
          <a:xfrm>
            <a:off x="8570073" y="6366385"/>
            <a:ext cx="441393" cy="365125"/>
          </a:xfrm>
          <a:ln w="12700">
            <a:solidFill>
              <a:schemeClr val="tx1"/>
            </a:solidFill>
          </a:ln>
        </p:spPr>
        <p:txBody>
          <a:bodyPr/>
          <a:lstStyle/>
          <a:p>
            <a:pPr algn="ctr"/>
            <a:fld id="{B70F14BA-AA07-41DA-9F53-28FA3A23BD37}" type="slidenum">
              <a:rPr lang="en-GB" sz="2000">
                <a:solidFill>
                  <a:schemeClr val="tx1"/>
                </a:solidFill>
              </a:rPr>
              <a:pPr algn="ctr"/>
              <a:t>9</a:t>
            </a:fld>
            <a:endParaRPr lang="en-GB" sz="2000" dirty="0">
              <a:solidFill>
                <a:schemeClr val="tx1"/>
              </a:solidFill>
            </a:endParaRPr>
          </a:p>
        </p:txBody>
      </p:sp>
      <p:sp>
        <p:nvSpPr>
          <p:cNvPr id="5" name="Rectangle: Rounded Corners 4">
            <a:extLst>
              <a:ext uri="{FF2B5EF4-FFF2-40B4-BE49-F238E27FC236}">
                <a16:creationId xmlns:a16="http://schemas.microsoft.com/office/drawing/2014/main" id="{5C9AA4BD-CC50-4113-51EB-C1339045146B}"/>
              </a:ext>
            </a:extLst>
          </p:cNvPr>
          <p:cNvSpPr/>
          <p:nvPr/>
        </p:nvSpPr>
        <p:spPr>
          <a:xfrm>
            <a:off x="680936" y="5266633"/>
            <a:ext cx="7671064" cy="1017436"/>
          </a:xfrm>
          <a:prstGeom prst="roundRect">
            <a:avLst>
              <a:gd name="adj" fmla="val 22648"/>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35BBA284-4942-6EFA-58D9-0D40CCD0279F}"/>
              </a:ext>
            </a:extLst>
          </p:cNvPr>
          <p:cNvSpPr/>
          <p:nvPr/>
        </p:nvSpPr>
        <p:spPr>
          <a:xfrm>
            <a:off x="654790" y="4464996"/>
            <a:ext cx="7671064" cy="437744"/>
          </a:xfrm>
          <a:prstGeom prst="roundRect">
            <a:avLst>
              <a:gd name="adj" fmla="val 22648"/>
            </a:avLst>
          </a:prstGeom>
          <a:noFill/>
          <a:ln w="50800">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A29441D2-75DC-EACE-7887-9D89CFCE0E67}"/>
              </a:ext>
            </a:extLst>
          </p:cNvPr>
          <p:cNvSpPr/>
          <p:nvPr/>
        </p:nvSpPr>
        <p:spPr>
          <a:xfrm>
            <a:off x="3403600" y="4117583"/>
            <a:ext cx="1016000" cy="347413"/>
          </a:xfrm>
          <a:prstGeom prst="roundRect">
            <a:avLst>
              <a:gd name="adj" fmla="val 22648"/>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90013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250"/>
                            </p:stCondLst>
                            <p:childTnLst>
                              <p:par>
                                <p:cTn id="9" presetID="22" presetClass="entr" presetSubtype="8"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par>
                          <p:cTn id="17" fill="hold">
                            <p:stCondLst>
                              <p:cond delay="1000"/>
                            </p:stCondLst>
                            <p:childTnLst>
                              <p:par>
                                <p:cTn id="18" presetID="22" presetClass="entr" presetSubtype="8" fill="hold" grpId="0" nodeType="afterEffect">
                                  <p:stCondLst>
                                    <p:cond delay="7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1000"/>
                                        <p:tgtEl>
                                          <p:spTgt spid="9"/>
                                        </p:tgtEl>
                                      </p:cBhvr>
                                    </p:animEffect>
                                  </p:childTnLst>
                                </p:cTn>
                              </p:par>
                            </p:childTnLst>
                          </p:cTn>
                        </p:par>
                        <p:par>
                          <p:cTn id="21" fill="hold">
                            <p:stCondLst>
                              <p:cond delay="2750"/>
                            </p:stCondLst>
                            <p:childTnLst>
                              <p:par>
                                <p:cTn id="22" presetID="22" presetClass="entr" presetSubtype="8" fill="hold" grpId="0" nodeType="afterEffect">
                                  <p:stCondLst>
                                    <p:cond delay="25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5" grpId="0" animBg="1"/>
      <p:bldP spid="6" grpId="0" animBg="1"/>
      <p:bldP spid="9" grpId="0" animBg="1"/>
    </p:bld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8D3CED2213734591F14A3097B51439" ma:contentTypeVersion="19" ma:contentTypeDescription="Create a new document." ma:contentTypeScope="" ma:versionID="63e7d29897547fb3ec4e47f25b801781">
  <xsd:schema xmlns:xsd="http://www.w3.org/2001/XMLSchema" xmlns:xs="http://www.w3.org/2001/XMLSchema" xmlns:p="http://schemas.microsoft.com/office/2006/metadata/properties" xmlns:ns2="e50f0395-3555-4f97-b8c0-ce14fe8f2377" xmlns:ns3="907d2526-5ef7-4852-ba13-ef2d9ddfaf1f" targetNamespace="http://schemas.microsoft.com/office/2006/metadata/properties" ma:root="true" ma:fieldsID="8bde63800c30c3c1789d77947e6253dd" ns2:_="" ns3:_="">
    <xsd:import namespace="e50f0395-3555-4f97-b8c0-ce14fe8f2377"/>
    <xsd:import namespace="907d2526-5ef7-4852-ba13-ef2d9ddfaf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klp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0f0395-3555-4f97-b8c0-ce14fe8f23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klpr" ma:index="20" nillable="true" ma:displayName="Person or Group" ma:list="UserInfo" ma:internalName="klp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d488bc-f3d7-4c87-b121-834d4ddac64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7d2526-5ef7-4852-ba13-ef2d9ddfaf1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6b7d00a-d4da-44a8-ba5f-2ab769e9ff30}" ma:internalName="TaxCatchAll" ma:showField="CatchAllData" ma:web="907d2526-5ef7-4852-ba13-ef2d9ddfaf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104BC0-A13E-4DD6-90CE-735678727436}"/>
</file>

<file path=customXml/itemProps2.xml><?xml version="1.0" encoding="utf-8"?>
<ds:datastoreItem xmlns:ds="http://schemas.openxmlformats.org/officeDocument/2006/customXml" ds:itemID="{D08B51E0-19A2-4656-A836-284F97478002}"/>
</file>

<file path=docProps/app.xml><?xml version="1.0" encoding="utf-8"?>
<Properties xmlns="http://schemas.openxmlformats.org/officeDocument/2006/extended-properties" xmlns:vt="http://schemas.openxmlformats.org/officeDocument/2006/docPropsVTypes">
  <Template>Office 2013 - 2022 Theme</Template>
  <TotalTime>35999</TotalTime>
  <Words>5672</Words>
  <Application>Microsoft Office PowerPoint</Application>
  <PresentationFormat>On-screen Show (4:3)</PresentationFormat>
  <Paragraphs>540</Paragraphs>
  <Slides>41</Slides>
  <Notes>41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Apple Boy BTN</vt:lpstr>
      <vt:lpstr>Arial</vt:lpstr>
      <vt:lpstr>Artane Elongated BT</vt:lpstr>
      <vt:lpstr>BookAntiquaParliamentary</vt:lpstr>
      <vt:lpstr>BookAntiquaParliamentary,Bold</vt:lpstr>
      <vt:lpstr>Calibri</vt:lpstr>
      <vt:lpstr>Calibri Light</vt:lpstr>
      <vt:lpstr>Comic Sans MS</vt:lpstr>
      <vt:lpstr>GrilledCheese BTN</vt:lpstr>
      <vt:lpstr>Times New Roman</vt:lpstr>
      <vt:lpstr>Wingdings</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Issues Facing Small Charities</dc:title>
  <dc:creator>Brian Seaton</dc:creator>
  <cp:lastModifiedBy>We2 @46FR</cp:lastModifiedBy>
  <cp:revision>495</cp:revision>
  <cp:lastPrinted>2024-09-19T21:08:22Z</cp:lastPrinted>
  <dcterms:created xsi:type="dcterms:W3CDTF">2021-05-28T19:46:03Z</dcterms:created>
  <dcterms:modified xsi:type="dcterms:W3CDTF">2024-09-26T18:51:55Z</dcterms:modified>
</cp:coreProperties>
</file>